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oppins Ultra-Bold" charset="1" panose="00000900000000000000"/>
      <p:regular r:id="rId21"/>
    </p:embeddedFont>
    <p:embeddedFont>
      <p:font typeface="Poppins" charset="1" panose="00000500000000000000"/>
      <p:regular r:id="rId22"/>
    </p:embeddedFont>
    <p:embeddedFont>
      <p:font typeface="Poppins Medium" charset="1" panose="00000600000000000000"/>
      <p:regular r:id="rId23"/>
    </p:embeddedFont>
    <p:embeddedFont>
      <p:font typeface="Poppins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Relationship Id="rId6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58379" y="-1953962"/>
            <a:ext cx="12571376" cy="13978662"/>
          </a:xfrm>
          <a:custGeom>
            <a:avLst/>
            <a:gdLst/>
            <a:ahLst/>
            <a:cxnLst/>
            <a:rect r="r" b="b" t="t" l="l"/>
            <a:pathLst>
              <a:path h="13978662" w="12571376">
                <a:moveTo>
                  <a:pt x="0" y="0"/>
                </a:moveTo>
                <a:lnTo>
                  <a:pt x="12571376" y="0"/>
                </a:lnTo>
                <a:lnTo>
                  <a:pt x="12571376" y="13978662"/>
                </a:lnTo>
                <a:lnTo>
                  <a:pt x="0" y="13978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8054" t="-71303" r="-4242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0839639" y="5035369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7925404"/>
                </a:moveTo>
                <a:lnTo>
                  <a:pt x="7925404" y="7925404"/>
                </a:lnTo>
                <a:lnTo>
                  <a:pt x="7925404" y="0"/>
                </a:lnTo>
                <a:lnTo>
                  <a:pt x="0" y="0"/>
                </a:lnTo>
                <a:lnTo>
                  <a:pt x="0" y="7925404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39639" y="1215924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4" y="0"/>
                </a:lnTo>
                <a:lnTo>
                  <a:pt x="7925404" y="7925405"/>
                </a:lnTo>
                <a:lnTo>
                  <a:pt x="0" y="792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39639" y="-2673773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4" y="0"/>
                </a:lnTo>
                <a:lnTo>
                  <a:pt x="7925404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7323623"/>
            <a:ext cx="1823236" cy="960487"/>
            <a:chOff x="0" y="0"/>
            <a:chExt cx="480194" cy="2529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0194" cy="252968"/>
            </a:xfrm>
            <a:custGeom>
              <a:avLst/>
              <a:gdLst/>
              <a:ahLst/>
              <a:cxnLst/>
              <a:rect r="r" b="b" t="t" l="l"/>
              <a:pathLst>
                <a:path h="252968" w="480194">
                  <a:moveTo>
                    <a:pt x="126484" y="0"/>
                  </a:moveTo>
                  <a:lnTo>
                    <a:pt x="353710" y="0"/>
                  </a:lnTo>
                  <a:cubicBezTo>
                    <a:pt x="387256" y="0"/>
                    <a:pt x="419427" y="13326"/>
                    <a:pt x="443148" y="37046"/>
                  </a:cubicBezTo>
                  <a:cubicBezTo>
                    <a:pt x="466868" y="60767"/>
                    <a:pt x="480194" y="92938"/>
                    <a:pt x="480194" y="126484"/>
                  </a:cubicBezTo>
                  <a:lnTo>
                    <a:pt x="480194" y="126484"/>
                  </a:lnTo>
                  <a:cubicBezTo>
                    <a:pt x="480194" y="160030"/>
                    <a:pt x="466868" y="192201"/>
                    <a:pt x="443148" y="215922"/>
                  </a:cubicBezTo>
                  <a:cubicBezTo>
                    <a:pt x="419427" y="239642"/>
                    <a:pt x="387256" y="252968"/>
                    <a:pt x="353710" y="252968"/>
                  </a:cubicBezTo>
                  <a:lnTo>
                    <a:pt x="126484" y="252968"/>
                  </a:lnTo>
                  <a:cubicBezTo>
                    <a:pt x="92938" y="252968"/>
                    <a:pt x="60767" y="239642"/>
                    <a:pt x="37046" y="215922"/>
                  </a:cubicBezTo>
                  <a:cubicBezTo>
                    <a:pt x="13326" y="192201"/>
                    <a:pt x="0" y="160030"/>
                    <a:pt x="0" y="126484"/>
                  </a:cubicBezTo>
                  <a:lnTo>
                    <a:pt x="0" y="126484"/>
                  </a:lnTo>
                  <a:cubicBezTo>
                    <a:pt x="0" y="92938"/>
                    <a:pt x="13326" y="60767"/>
                    <a:pt x="37046" y="37046"/>
                  </a:cubicBezTo>
                  <a:cubicBezTo>
                    <a:pt x="60767" y="13326"/>
                    <a:pt x="92938" y="0"/>
                    <a:pt x="1264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480194" cy="3101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41459" y="7582288"/>
            <a:ext cx="986790" cy="443158"/>
          </a:xfrm>
          <a:custGeom>
            <a:avLst/>
            <a:gdLst/>
            <a:ahLst/>
            <a:cxnLst/>
            <a:rect r="r" b="b" t="t" l="l"/>
            <a:pathLst>
              <a:path h="443158" w="986790">
                <a:moveTo>
                  <a:pt x="0" y="0"/>
                </a:moveTo>
                <a:lnTo>
                  <a:pt x="986790" y="0"/>
                </a:lnTo>
                <a:lnTo>
                  <a:pt x="986790" y="443158"/>
                </a:lnTo>
                <a:lnTo>
                  <a:pt x="0" y="4431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4106838"/>
            <a:ext cx="5112940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0"/>
              </a:lnSpc>
            </a:pPr>
            <a:r>
              <a:rPr lang="en-US" sz="9200" spc="-23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DataBus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396928"/>
            <a:ext cx="782246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spc="3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ENTERPRISE CHALLENGE - SPRINT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490503"/>
            <a:ext cx="8963247" cy="745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2"/>
              </a:lnSpc>
            </a:pPr>
            <a:r>
              <a:rPr lang="en-US" sz="4856" spc="-121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Padrões que Movem Pessoas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938662" y="-1071754"/>
            <a:ext cx="12080440" cy="12080440"/>
          </a:xfrm>
          <a:custGeom>
            <a:avLst/>
            <a:gdLst/>
            <a:ahLst/>
            <a:cxnLst/>
            <a:rect r="r" b="b" t="t" l="l"/>
            <a:pathLst>
              <a:path h="12080440" w="12080440">
                <a:moveTo>
                  <a:pt x="0" y="0"/>
                </a:moveTo>
                <a:lnTo>
                  <a:pt x="12080439" y="0"/>
                </a:lnTo>
                <a:lnTo>
                  <a:pt x="12080439" y="12080440"/>
                </a:lnTo>
                <a:lnTo>
                  <a:pt x="0" y="12080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99401" y="2134645"/>
            <a:ext cx="13289197" cy="7270381"/>
            <a:chOff x="0" y="0"/>
            <a:chExt cx="17718929" cy="9693841"/>
          </a:xfrm>
        </p:grpSpPr>
        <p:sp>
          <p:nvSpPr>
            <p:cNvPr name="AutoShape 4" id="4"/>
            <p:cNvSpPr/>
            <p:nvPr/>
          </p:nvSpPr>
          <p:spPr>
            <a:xfrm flipH="true" flipV="true">
              <a:off x="10283282" y="7621302"/>
              <a:ext cx="490093" cy="1058155"/>
            </a:xfrm>
            <a:prstGeom prst="line">
              <a:avLst/>
            </a:prstGeom>
            <a:ln cap="flat" w="53724">
              <a:solidFill>
                <a:srgbClr val="676767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H="true" flipV="true">
              <a:off x="11916389" y="3319460"/>
              <a:ext cx="534067" cy="2325913"/>
            </a:xfrm>
            <a:prstGeom prst="line">
              <a:avLst/>
            </a:prstGeom>
            <a:ln cap="flat" w="53724">
              <a:solidFill>
                <a:srgbClr val="676767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11902958" y="4058176"/>
              <a:ext cx="475975" cy="0"/>
            </a:xfrm>
            <a:prstGeom prst="line">
              <a:avLst/>
            </a:prstGeom>
            <a:ln cap="flat" w="53724">
              <a:solidFill>
                <a:srgbClr val="676767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11902958" y="4801932"/>
              <a:ext cx="475975" cy="0"/>
            </a:xfrm>
            <a:prstGeom prst="line">
              <a:avLst/>
            </a:prstGeom>
            <a:ln cap="flat" w="53724">
              <a:solidFill>
                <a:srgbClr val="676767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V="true">
              <a:off x="7738592" y="6316898"/>
              <a:ext cx="501802" cy="1302353"/>
            </a:xfrm>
            <a:prstGeom prst="line">
              <a:avLst/>
            </a:prstGeom>
            <a:ln cap="flat" w="53724">
              <a:solidFill>
                <a:srgbClr val="676767"/>
              </a:solidFill>
              <a:prstDash val="sysDash"/>
              <a:headEnd type="none" len="sm" w="sm"/>
              <a:tailEnd type="none" len="sm" w="sm"/>
            </a:ln>
          </p:spPr>
        </p:sp>
        <p:grpSp>
          <p:nvGrpSpPr>
            <p:cNvPr name="Group 9" id="9"/>
            <p:cNvGrpSpPr/>
            <p:nvPr/>
          </p:nvGrpSpPr>
          <p:grpSpPr>
            <a:xfrm rot="0">
              <a:off x="7189747" y="2823054"/>
              <a:ext cx="3206455" cy="3608419"/>
              <a:chOff x="0" y="0"/>
              <a:chExt cx="598904" cy="67398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98904" cy="673983"/>
              </a:xfrm>
              <a:custGeom>
                <a:avLst/>
                <a:gdLst/>
                <a:ahLst/>
                <a:cxnLst/>
                <a:rect r="r" b="b" t="t" l="l"/>
                <a:pathLst>
                  <a:path h="673983" w="598904">
                    <a:moveTo>
                      <a:pt x="122565" y="0"/>
                    </a:moveTo>
                    <a:lnTo>
                      <a:pt x="476339" y="0"/>
                    </a:lnTo>
                    <a:cubicBezTo>
                      <a:pt x="508845" y="0"/>
                      <a:pt x="540020" y="12913"/>
                      <a:pt x="563005" y="35899"/>
                    </a:cubicBezTo>
                    <a:cubicBezTo>
                      <a:pt x="585991" y="58884"/>
                      <a:pt x="598904" y="90059"/>
                      <a:pt x="598904" y="122565"/>
                    </a:cubicBezTo>
                    <a:lnTo>
                      <a:pt x="598904" y="551418"/>
                    </a:lnTo>
                    <a:cubicBezTo>
                      <a:pt x="598904" y="583924"/>
                      <a:pt x="585991" y="615099"/>
                      <a:pt x="563005" y="638085"/>
                    </a:cubicBezTo>
                    <a:cubicBezTo>
                      <a:pt x="540020" y="661070"/>
                      <a:pt x="508845" y="673983"/>
                      <a:pt x="476339" y="673983"/>
                    </a:cubicBezTo>
                    <a:lnTo>
                      <a:pt x="122565" y="673983"/>
                    </a:lnTo>
                    <a:cubicBezTo>
                      <a:pt x="90059" y="673983"/>
                      <a:pt x="58884" y="661070"/>
                      <a:pt x="35899" y="638085"/>
                    </a:cubicBezTo>
                    <a:cubicBezTo>
                      <a:pt x="12913" y="615099"/>
                      <a:pt x="0" y="583924"/>
                      <a:pt x="0" y="551418"/>
                    </a:cubicBezTo>
                    <a:lnTo>
                      <a:pt x="0" y="122565"/>
                    </a:lnTo>
                    <a:cubicBezTo>
                      <a:pt x="0" y="90059"/>
                      <a:pt x="12913" y="58884"/>
                      <a:pt x="35899" y="35899"/>
                    </a:cubicBezTo>
                    <a:cubicBezTo>
                      <a:pt x="58884" y="12913"/>
                      <a:pt x="90059" y="0"/>
                      <a:pt x="122565" y="0"/>
                    </a:cubicBezTo>
                    <a:close/>
                  </a:path>
                </a:pathLst>
              </a:custGeom>
              <a:solidFill>
                <a:srgbClr val="676767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598904" cy="7120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2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526121" y="36327"/>
              <a:ext cx="6170430" cy="1093531"/>
              <a:chOff x="0" y="0"/>
              <a:chExt cx="1152517" cy="20425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152517" cy="204251"/>
              </a:xfrm>
              <a:custGeom>
                <a:avLst/>
                <a:gdLst/>
                <a:ahLst/>
                <a:cxnLst/>
                <a:rect r="r" b="b" t="t" l="l"/>
                <a:pathLst>
                  <a:path h="204251" w="1152517">
                    <a:moveTo>
                      <a:pt x="31845" y="0"/>
                    </a:moveTo>
                    <a:lnTo>
                      <a:pt x="1120672" y="0"/>
                    </a:lnTo>
                    <a:cubicBezTo>
                      <a:pt x="1129118" y="0"/>
                      <a:pt x="1137218" y="3355"/>
                      <a:pt x="1143190" y="9327"/>
                    </a:cubicBezTo>
                    <a:cubicBezTo>
                      <a:pt x="1149162" y="15299"/>
                      <a:pt x="1152517" y="23400"/>
                      <a:pt x="1152517" y="31845"/>
                    </a:cubicBezTo>
                    <a:lnTo>
                      <a:pt x="1152517" y="172405"/>
                    </a:lnTo>
                    <a:cubicBezTo>
                      <a:pt x="1152517" y="189993"/>
                      <a:pt x="1138260" y="204251"/>
                      <a:pt x="1120672" y="204251"/>
                    </a:cubicBezTo>
                    <a:lnTo>
                      <a:pt x="31845" y="204251"/>
                    </a:lnTo>
                    <a:cubicBezTo>
                      <a:pt x="23400" y="204251"/>
                      <a:pt x="15299" y="200895"/>
                      <a:pt x="9327" y="194923"/>
                    </a:cubicBezTo>
                    <a:cubicBezTo>
                      <a:pt x="3355" y="188951"/>
                      <a:pt x="0" y="180851"/>
                      <a:pt x="0" y="172405"/>
                    </a:cubicBezTo>
                    <a:lnTo>
                      <a:pt x="0" y="31845"/>
                    </a:lnTo>
                    <a:cubicBezTo>
                      <a:pt x="0" y="23400"/>
                      <a:pt x="3355" y="15299"/>
                      <a:pt x="9327" y="9327"/>
                    </a:cubicBezTo>
                    <a:cubicBezTo>
                      <a:pt x="15299" y="3355"/>
                      <a:pt x="23400" y="0"/>
                      <a:pt x="31845" y="0"/>
                    </a:cubicBezTo>
                    <a:close/>
                  </a:path>
                </a:pathLst>
              </a:custGeom>
              <a:solidFill>
                <a:srgbClr val="5088E4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152517" cy="2423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2"/>
                  </a:lnSpc>
                </a:pPr>
              </a:p>
            </p:txBody>
          </p:sp>
        </p:grpSp>
        <p:sp>
          <p:nvSpPr>
            <p:cNvPr name="AutoShape 15" id="15"/>
            <p:cNvSpPr/>
            <p:nvPr/>
          </p:nvSpPr>
          <p:spPr>
            <a:xfrm flipV="true">
              <a:off x="5209770" y="3244665"/>
              <a:ext cx="475445" cy="2325913"/>
            </a:xfrm>
            <a:prstGeom prst="line">
              <a:avLst/>
            </a:prstGeom>
            <a:ln cap="flat" w="53724">
              <a:solidFill>
                <a:srgbClr val="676767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>
              <a:off x="5151157" y="4058850"/>
              <a:ext cx="475975" cy="0"/>
            </a:xfrm>
            <a:prstGeom prst="line">
              <a:avLst/>
            </a:prstGeom>
            <a:ln cap="flat" w="53724">
              <a:solidFill>
                <a:srgbClr val="676767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>
              <a:off x="5187680" y="4801932"/>
              <a:ext cx="475975" cy="0"/>
            </a:xfrm>
            <a:prstGeom prst="line">
              <a:avLst/>
            </a:prstGeom>
            <a:ln cap="flat" w="53724">
              <a:solidFill>
                <a:srgbClr val="676767"/>
              </a:solidFill>
              <a:prstDash val="sysDash"/>
              <a:headEnd type="none" len="sm" w="sm"/>
              <a:tailEnd type="none" len="sm" w="sm"/>
            </a:ln>
          </p:spPr>
        </p:sp>
        <p:grpSp>
          <p:nvGrpSpPr>
            <p:cNvPr name="Group 18" id="18"/>
            <p:cNvGrpSpPr/>
            <p:nvPr/>
          </p:nvGrpSpPr>
          <p:grpSpPr>
            <a:xfrm rot="0">
              <a:off x="632771" y="2455124"/>
              <a:ext cx="5474345" cy="1093531"/>
              <a:chOff x="0" y="0"/>
              <a:chExt cx="1022502" cy="20425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22502" cy="204251"/>
              </a:xfrm>
              <a:custGeom>
                <a:avLst/>
                <a:gdLst/>
                <a:ahLst/>
                <a:cxnLst/>
                <a:rect r="r" b="b" t="t" l="l"/>
                <a:pathLst>
                  <a:path h="204251" w="1022502">
                    <a:moveTo>
                      <a:pt x="35895" y="0"/>
                    </a:moveTo>
                    <a:lnTo>
                      <a:pt x="986607" y="0"/>
                    </a:lnTo>
                    <a:cubicBezTo>
                      <a:pt x="1006431" y="0"/>
                      <a:pt x="1022502" y="16071"/>
                      <a:pt x="1022502" y="35895"/>
                    </a:cubicBezTo>
                    <a:lnTo>
                      <a:pt x="1022502" y="168356"/>
                    </a:lnTo>
                    <a:cubicBezTo>
                      <a:pt x="1022502" y="188180"/>
                      <a:pt x="1006431" y="204251"/>
                      <a:pt x="986607" y="204251"/>
                    </a:cubicBezTo>
                    <a:lnTo>
                      <a:pt x="35895" y="204251"/>
                    </a:lnTo>
                    <a:cubicBezTo>
                      <a:pt x="16071" y="204251"/>
                      <a:pt x="0" y="188180"/>
                      <a:pt x="0" y="168356"/>
                    </a:cubicBezTo>
                    <a:lnTo>
                      <a:pt x="0" y="35895"/>
                    </a:lnTo>
                    <a:cubicBezTo>
                      <a:pt x="0" y="16071"/>
                      <a:pt x="16071" y="0"/>
                      <a:pt x="35895" y="0"/>
                    </a:cubicBezTo>
                    <a:close/>
                  </a:path>
                </a:pathLst>
              </a:custGeom>
              <a:solidFill>
                <a:srgbClr val="BA5EE1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1022502" cy="2423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2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2349255" y="7107791"/>
              <a:ext cx="5474345" cy="1093531"/>
              <a:chOff x="0" y="0"/>
              <a:chExt cx="1022502" cy="204251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022502" cy="204251"/>
              </a:xfrm>
              <a:custGeom>
                <a:avLst/>
                <a:gdLst/>
                <a:ahLst/>
                <a:cxnLst/>
                <a:rect r="r" b="b" t="t" l="l"/>
                <a:pathLst>
                  <a:path h="204251" w="1022502">
                    <a:moveTo>
                      <a:pt x="35895" y="0"/>
                    </a:moveTo>
                    <a:lnTo>
                      <a:pt x="986607" y="0"/>
                    </a:lnTo>
                    <a:cubicBezTo>
                      <a:pt x="1006431" y="0"/>
                      <a:pt x="1022502" y="16071"/>
                      <a:pt x="1022502" y="35895"/>
                    </a:cubicBezTo>
                    <a:lnTo>
                      <a:pt x="1022502" y="168356"/>
                    </a:lnTo>
                    <a:cubicBezTo>
                      <a:pt x="1022502" y="188180"/>
                      <a:pt x="1006431" y="204251"/>
                      <a:pt x="986607" y="204251"/>
                    </a:cubicBezTo>
                    <a:lnTo>
                      <a:pt x="35895" y="204251"/>
                    </a:lnTo>
                    <a:cubicBezTo>
                      <a:pt x="16071" y="204251"/>
                      <a:pt x="0" y="188180"/>
                      <a:pt x="0" y="168356"/>
                    </a:cubicBezTo>
                    <a:lnTo>
                      <a:pt x="0" y="35895"/>
                    </a:lnTo>
                    <a:cubicBezTo>
                      <a:pt x="0" y="16071"/>
                      <a:pt x="16071" y="0"/>
                      <a:pt x="35895" y="0"/>
                    </a:cubicBezTo>
                    <a:close/>
                  </a:path>
                </a:pathLst>
              </a:custGeom>
              <a:solidFill>
                <a:srgbClr val="91B93C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1022502" cy="2423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2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9839361" y="7133885"/>
              <a:ext cx="4351628" cy="1093531"/>
              <a:chOff x="0" y="0"/>
              <a:chExt cx="812800" cy="204251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204251"/>
              </a:xfrm>
              <a:custGeom>
                <a:avLst/>
                <a:gdLst/>
                <a:ahLst/>
                <a:cxnLst/>
                <a:rect r="r" b="b" t="t" l="l"/>
                <a:pathLst>
                  <a:path h="204251" w="812800">
                    <a:moveTo>
                      <a:pt x="45156" y="0"/>
                    </a:moveTo>
                    <a:lnTo>
                      <a:pt x="767644" y="0"/>
                    </a:lnTo>
                    <a:cubicBezTo>
                      <a:pt x="792583" y="0"/>
                      <a:pt x="812800" y="20217"/>
                      <a:pt x="812800" y="45156"/>
                    </a:cubicBezTo>
                    <a:lnTo>
                      <a:pt x="812800" y="159095"/>
                    </a:lnTo>
                    <a:cubicBezTo>
                      <a:pt x="812800" y="184034"/>
                      <a:pt x="792583" y="204251"/>
                      <a:pt x="767644" y="204251"/>
                    </a:cubicBezTo>
                    <a:lnTo>
                      <a:pt x="45156" y="204251"/>
                    </a:lnTo>
                    <a:cubicBezTo>
                      <a:pt x="20217" y="204251"/>
                      <a:pt x="0" y="184034"/>
                      <a:pt x="0" y="159095"/>
                    </a:cubicBezTo>
                    <a:lnTo>
                      <a:pt x="0" y="45156"/>
                    </a:lnTo>
                    <a:cubicBezTo>
                      <a:pt x="0" y="20217"/>
                      <a:pt x="20217" y="0"/>
                      <a:pt x="45156" y="0"/>
                    </a:cubicBezTo>
                    <a:close/>
                  </a:path>
                </a:pathLst>
              </a:custGeom>
              <a:solidFill>
                <a:srgbClr val="47BD88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812800" cy="2423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2"/>
                  </a:lnSpc>
                </a:pPr>
              </a:p>
            </p:txBody>
          </p:sp>
        </p:grpSp>
        <p:sp>
          <p:nvSpPr>
            <p:cNvPr name="AutoShape 27" id="27"/>
            <p:cNvSpPr/>
            <p:nvPr/>
          </p:nvSpPr>
          <p:spPr>
            <a:xfrm flipV="true">
              <a:off x="10256420" y="2970751"/>
              <a:ext cx="1328230" cy="900065"/>
            </a:xfrm>
            <a:prstGeom prst="line">
              <a:avLst/>
            </a:prstGeom>
            <a:ln cap="flat" w="53724">
              <a:solidFill>
                <a:srgbClr val="676767"/>
              </a:solidFill>
              <a:prstDash val="sysDash"/>
              <a:headEnd type="none" len="sm" w="sm"/>
              <a:tailEnd type="none" len="sm" w="sm"/>
            </a:ln>
          </p:spPr>
        </p:sp>
        <p:grpSp>
          <p:nvGrpSpPr>
            <p:cNvPr name="Group 28" id="28"/>
            <p:cNvGrpSpPr/>
            <p:nvPr/>
          </p:nvGrpSpPr>
          <p:grpSpPr>
            <a:xfrm rot="0">
              <a:off x="11433412" y="2391817"/>
              <a:ext cx="5519254" cy="1160894"/>
              <a:chOff x="0" y="0"/>
              <a:chExt cx="1030890" cy="216833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030890" cy="216833"/>
              </a:xfrm>
              <a:custGeom>
                <a:avLst/>
                <a:gdLst/>
                <a:ahLst/>
                <a:cxnLst/>
                <a:rect r="r" b="b" t="t" l="l"/>
                <a:pathLst>
                  <a:path h="216833" w="1030890">
                    <a:moveTo>
                      <a:pt x="35603" y="0"/>
                    </a:moveTo>
                    <a:lnTo>
                      <a:pt x="995287" y="0"/>
                    </a:lnTo>
                    <a:cubicBezTo>
                      <a:pt x="1014950" y="0"/>
                      <a:pt x="1030890" y="15940"/>
                      <a:pt x="1030890" y="35603"/>
                    </a:cubicBezTo>
                    <a:lnTo>
                      <a:pt x="1030890" y="181230"/>
                    </a:lnTo>
                    <a:cubicBezTo>
                      <a:pt x="1030890" y="190672"/>
                      <a:pt x="1027139" y="199728"/>
                      <a:pt x="1020462" y="206405"/>
                    </a:cubicBezTo>
                    <a:cubicBezTo>
                      <a:pt x="1013786" y="213082"/>
                      <a:pt x="1004730" y="216833"/>
                      <a:pt x="995287" y="216833"/>
                    </a:cubicBezTo>
                    <a:lnTo>
                      <a:pt x="35603" y="216833"/>
                    </a:lnTo>
                    <a:cubicBezTo>
                      <a:pt x="26160" y="216833"/>
                      <a:pt x="17105" y="213082"/>
                      <a:pt x="10428" y="206405"/>
                    </a:cubicBezTo>
                    <a:cubicBezTo>
                      <a:pt x="3751" y="199728"/>
                      <a:pt x="0" y="190672"/>
                      <a:pt x="0" y="181230"/>
                    </a:cubicBezTo>
                    <a:lnTo>
                      <a:pt x="0" y="35603"/>
                    </a:lnTo>
                    <a:cubicBezTo>
                      <a:pt x="0" y="26160"/>
                      <a:pt x="3751" y="17105"/>
                      <a:pt x="10428" y="10428"/>
                    </a:cubicBezTo>
                    <a:cubicBezTo>
                      <a:pt x="17105" y="3751"/>
                      <a:pt x="26160" y="0"/>
                      <a:pt x="35603" y="0"/>
                    </a:cubicBezTo>
                    <a:close/>
                  </a:path>
                </a:pathLst>
              </a:custGeom>
              <a:solidFill>
                <a:srgbClr val="E3C913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1030890" cy="2549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2"/>
                  </a:lnSpc>
                </a:pPr>
              </a:p>
            </p:txBody>
          </p:sp>
        </p:grpSp>
        <p:sp>
          <p:nvSpPr>
            <p:cNvPr name="AutoShape 31" id="31"/>
            <p:cNvSpPr/>
            <p:nvPr/>
          </p:nvSpPr>
          <p:spPr>
            <a:xfrm flipH="true">
              <a:off x="9348953" y="648721"/>
              <a:ext cx="759545" cy="2595944"/>
            </a:xfrm>
            <a:prstGeom prst="line">
              <a:avLst/>
            </a:prstGeom>
            <a:ln cap="flat" w="53724">
              <a:solidFill>
                <a:srgbClr val="676767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 flipH="true" flipV="true">
              <a:off x="10323574" y="608428"/>
              <a:ext cx="490093" cy="1058155"/>
            </a:xfrm>
            <a:prstGeom prst="line">
              <a:avLst/>
            </a:prstGeom>
            <a:ln cap="flat" w="53724">
              <a:solidFill>
                <a:srgbClr val="676767"/>
              </a:solidFill>
              <a:prstDash val="sysDash"/>
              <a:headEnd type="none" len="sm" w="sm"/>
              <a:tailEnd type="none" len="sm" w="sm"/>
            </a:ln>
          </p:spPr>
        </p:sp>
        <p:grpSp>
          <p:nvGrpSpPr>
            <p:cNvPr name="Group 33" id="33"/>
            <p:cNvGrpSpPr/>
            <p:nvPr/>
          </p:nvGrpSpPr>
          <p:grpSpPr>
            <a:xfrm rot="0">
              <a:off x="9865501" y="0"/>
              <a:ext cx="3745360" cy="1138440"/>
              <a:chOff x="0" y="0"/>
              <a:chExt cx="699561" cy="212639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699561" cy="212639"/>
              </a:xfrm>
              <a:custGeom>
                <a:avLst/>
                <a:gdLst/>
                <a:ahLst/>
                <a:cxnLst/>
                <a:rect r="r" b="b" t="t" l="l"/>
                <a:pathLst>
                  <a:path h="212639" w="699561">
                    <a:moveTo>
                      <a:pt x="52465" y="0"/>
                    </a:moveTo>
                    <a:lnTo>
                      <a:pt x="647096" y="0"/>
                    </a:lnTo>
                    <a:cubicBezTo>
                      <a:pt x="661011" y="0"/>
                      <a:pt x="674355" y="5528"/>
                      <a:pt x="684194" y="15367"/>
                    </a:cubicBezTo>
                    <a:cubicBezTo>
                      <a:pt x="694033" y="25206"/>
                      <a:pt x="699561" y="38550"/>
                      <a:pt x="699561" y="52465"/>
                    </a:cubicBezTo>
                    <a:lnTo>
                      <a:pt x="699561" y="160174"/>
                    </a:lnTo>
                    <a:cubicBezTo>
                      <a:pt x="699561" y="189149"/>
                      <a:pt x="676072" y="212639"/>
                      <a:pt x="647096" y="212639"/>
                    </a:cubicBezTo>
                    <a:lnTo>
                      <a:pt x="52465" y="212639"/>
                    </a:lnTo>
                    <a:cubicBezTo>
                      <a:pt x="23489" y="212639"/>
                      <a:pt x="0" y="189149"/>
                      <a:pt x="0" y="160174"/>
                    </a:cubicBezTo>
                    <a:lnTo>
                      <a:pt x="0" y="52465"/>
                    </a:lnTo>
                    <a:cubicBezTo>
                      <a:pt x="0" y="23489"/>
                      <a:pt x="23489" y="0"/>
                      <a:pt x="52465" y="0"/>
                    </a:cubicBezTo>
                    <a:close/>
                  </a:path>
                </a:pathLst>
              </a:custGeom>
              <a:solidFill>
                <a:srgbClr val="E15852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699561" cy="2507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2"/>
                  </a:lnSpc>
                </a:pPr>
              </a:p>
            </p:txBody>
          </p:sp>
        </p:grpSp>
        <p:sp>
          <p:nvSpPr>
            <p:cNvPr name="AutoShape 36" id="36"/>
            <p:cNvSpPr/>
            <p:nvPr/>
          </p:nvSpPr>
          <p:spPr>
            <a:xfrm flipH="true" flipV="true">
              <a:off x="9368600" y="6217216"/>
              <a:ext cx="470761" cy="1463435"/>
            </a:xfrm>
            <a:prstGeom prst="line">
              <a:avLst/>
            </a:prstGeom>
            <a:ln cap="flat" w="53724">
              <a:solidFill>
                <a:srgbClr val="676767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37" id="37"/>
            <p:cNvSpPr/>
            <p:nvPr/>
          </p:nvSpPr>
          <p:spPr>
            <a:xfrm>
              <a:off x="6148949" y="3024475"/>
              <a:ext cx="995798" cy="859773"/>
            </a:xfrm>
            <a:prstGeom prst="line">
              <a:avLst/>
            </a:prstGeom>
            <a:ln cap="flat" w="53724">
              <a:solidFill>
                <a:srgbClr val="676767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>
              <a:off x="7743208" y="689222"/>
              <a:ext cx="452990" cy="2528581"/>
            </a:xfrm>
            <a:prstGeom prst="line">
              <a:avLst/>
            </a:prstGeom>
            <a:ln cap="flat" w="53724">
              <a:solidFill>
                <a:srgbClr val="676767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 flipV="true">
              <a:off x="6781574" y="1138309"/>
              <a:ext cx="475445" cy="525211"/>
            </a:xfrm>
            <a:prstGeom prst="line">
              <a:avLst/>
            </a:prstGeom>
            <a:ln cap="flat" w="53724">
              <a:solidFill>
                <a:srgbClr val="676767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 flipV="true">
              <a:off x="6759120" y="8139714"/>
              <a:ext cx="475445" cy="1350062"/>
            </a:xfrm>
            <a:prstGeom prst="line">
              <a:avLst/>
            </a:prstGeom>
            <a:ln cap="flat" w="53724">
              <a:solidFill>
                <a:srgbClr val="676767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>
              <a:off x="6772551" y="8706319"/>
              <a:ext cx="475975" cy="0"/>
            </a:xfrm>
            <a:prstGeom prst="line">
              <a:avLst/>
            </a:prstGeom>
            <a:ln cap="flat" w="53724">
              <a:solidFill>
                <a:srgbClr val="676767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TextBox 42" id="42"/>
            <p:cNvSpPr txBox="true"/>
            <p:nvPr/>
          </p:nvSpPr>
          <p:spPr>
            <a:xfrm rot="0">
              <a:off x="1840789" y="358997"/>
              <a:ext cx="4927251" cy="457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9"/>
                </a:lnSpc>
              </a:pPr>
              <a:r>
                <a:rPr lang="en-US" sz="2299" spc="-5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Armazenamento Analítico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1076924" y="2777794"/>
              <a:ext cx="4927251" cy="457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9"/>
                </a:lnSpc>
              </a:pPr>
              <a:r>
                <a:rPr lang="en-US" sz="2299" spc="-5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Preparação de Dados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2998142" y="7430461"/>
              <a:ext cx="4927251" cy="457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9"/>
                </a:lnSpc>
              </a:pPr>
              <a:r>
                <a:rPr lang="en-US" sz="2299" spc="-5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Ações de Marketing</a:t>
              </a:r>
            </a:p>
          </p:txBody>
        </p:sp>
        <p:sp>
          <p:nvSpPr>
            <p:cNvPr name="Freeform 45" id="45"/>
            <p:cNvSpPr/>
            <p:nvPr/>
          </p:nvSpPr>
          <p:spPr>
            <a:xfrm flipH="false" flipV="false" rot="0">
              <a:off x="9924345" y="7249027"/>
              <a:ext cx="849029" cy="788384"/>
            </a:xfrm>
            <a:custGeom>
              <a:avLst/>
              <a:gdLst/>
              <a:ahLst/>
              <a:cxnLst/>
              <a:rect r="r" b="b" t="t" l="l"/>
              <a:pathLst>
                <a:path h="788384" w="849029">
                  <a:moveTo>
                    <a:pt x="0" y="0"/>
                  </a:moveTo>
                  <a:lnTo>
                    <a:pt x="849029" y="0"/>
                  </a:lnTo>
                  <a:lnTo>
                    <a:pt x="849029" y="788384"/>
                  </a:lnTo>
                  <a:lnTo>
                    <a:pt x="0" y="788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76914" t="-861560" r="-815344" b="-241802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6834317" y="7220228"/>
              <a:ext cx="927925" cy="817182"/>
            </a:xfrm>
            <a:custGeom>
              <a:avLst/>
              <a:gdLst/>
              <a:ahLst/>
              <a:cxnLst/>
              <a:rect r="r" b="b" t="t" l="l"/>
              <a:pathLst>
                <a:path h="817182" w="927925">
                  <a:moveTo>
                    <a:pt x="0" y="0"/>
                  </a:moveTo>
                  <a:lnTo>
                    <a:pt x="927925" y="0"/>
                  </a:lnTo>
                  <a:lnTo>
                    <a:pt x="927925" y="817183"/>
                  </a:lnTo>
                  <a:lnTo>
                    <a:pt x="0" y="817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52521" t="-930440" r="-1172281" b="-259123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5137726" y="2628470"/>
              <a:ext cx="898174" cy="718539"/>
            </a:xfrm>
            <a:custGeom>
              <a:avLst/>
              <a:gdLst/>
              <a:ahLst/>
              <a:cxnLst/>
              <a:rect r="r" b="b" t="t" l="l"/>
              <a:pathLst>
                <a:path h="718539" w="898174">
                  <a:moveTo>
                    <a:pt x="0" y="0"/>
                  </a:moveTo>
                  <a:lnTo>
                    <a:pt x="898174" y="0"/>
                  </a:lnTo>
                  <a:lnTo>
                    <a:pt x="898174" y="718540"/>
                  </a:lnTo>
                  <a:lnTo>
                    <a:pt x="0" y="718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98259" t="-416702" r="-1393611" b="-949896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6741281" y="178915"/>
              <a:ext cx="898174" cy="808357"/>
            </a:xfrm>
            <a:custGeom>
              <a:avLst/>
              <a:gdLst/>
              <a:ahLst/>
              <a:cxnLst/>
              <a:rect r="r" b="b" t="t" l="l"/>
              <a:pathLst>
                <a:path h="808357" w="898174">
                  <a:moveTo>
                    <a:pt x="0" y="0"/>
                  </a:moveTo>
                  <a:lnTo>
                    <a:pt x="898175" y="0"/>
                  </a:lnTo>
                  <a:lnTo>
                    <a:pt x="898175" y="808356"/>
                  </a:lnTo>
                  <a:lnTo>
                    <a:pt x="0" y="808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78083" t="-68077" r="-1213787" b="-1135566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0095067" y="192346"/>
              <a:ext cx="705170" cy="686111"/>
            </a:xfrm>
            <a:custGeom>
              <a:avLst/>
              <a:gdLst/>
              <a:ahLst/>
              <a:cxnLst/>
              <a:rect r="r" b="b" t="t" l="l"/>
              <a:pathLst>
                <a:path h="686111" w="705170">
                  <a:moveTo>
                    <a:pt x="0" y="0"/>
                  </a:moveTo>
                  <a:lnTo>
                    <a:pt x="705169" y="0"/>
                  </a:lnTo>
                  <a:lnTo>
                    <a:pt x="705169" y="686110"/>
                  </a:lnTo>
                  <a:lnTo>
                    <a:pt x="0" y="686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31902" t="-72221" r="-929579" b="-1131422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11591557" y="2603847"/>
              <a:ext cx="710183" cy="690989"/>
            </a:xfrm>
            <a:custGeom>
              <a:avLst/>
              <a:gdLst/>
              <a:ahLst/>
              <a:cxnLst/>
              <a:rect r="r" b="b" t="t" l="l"/>
              <a:pathLst>
                <a:path h="690989" w="710183">
                  <a:moveTo>
                    <a:pt x="0" y="0"/>
                  </a:moveTo>
                  <a:lnTo>
                    <a:pt x="710184" y="0"/>
                  </a:lnTo>
                  <a:lnTo>
                    <a:pt x="710184" y="690990"/>
                  </a:lnTo>
                  <a:lnTo>
                    <a:pt x="0" y="690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423794" t="-366666" r="-737687" b="-836976"/>
              </a:stretch>
            </a:blipFill>
          </p:spPr>
        </p:sp>
        <p:sp>
          <p:nvSpPr>
            <p:cNvPr name="TextBox 51" id="51"/>
            <p:cNvSpPr txBox="true"/>
            <p:nvPr/>
          </p:nvSpPr>
          <p:spPr>
            <a:xfrm rot="0">
              <a:off x="10860812" y="7430461"/>
              <a:ext cx="3018631" cy="457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9"/>
                </a:lnSpc>
              </a:pPr>
              <a:r>
                <a:rPr lang="en-US" sz="2299" spc="-5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Fonte de Dados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12450456" y="2748169"/>
              <a:ext cx="4051531" cy="457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9"/>
                </a:lnSpc>
              </a:pPr>
              <a:r>
                <a:rPr lang="en-US" sz="2299" spc="-5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Análise e Modelagem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10867391" y="358997"/>
              <a:ext cx="2479726" cy="457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9"/>
                </a:lnSpc>
              </a:pPr>
              <a:r>
                <a:rPr lang="en-US" sz="2299" spc="-5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Visualização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7854819" y="4750896"/>
              <a:ext cx="2024114" cy="457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9"/>
                </a:lnSpc>
              </a:pPr>
              <a:r>
                <a:rPr lang="en-US" sz="2299" spc="-5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Análise de</a:t>
              </a: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8164210" y="5258430"/>
              <a:ext cx="1379911" cy="457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9"/>
                </a:lnSpc>
              </a:pPr>
              <a:r>
                <a:rPr lang="en-US" sz="2299" spc="-5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Dados</a:t>
              </a:r>
            </a:p>
          </p:txBody>
        </p:sp>
        <p:sp>
          <p:nvSpPr>
            <p:cNvPr name="TextBox 56" id="56"/>
            <p:cNvSpPr txBox="true"/>
            <p:nvPr/>
          </p:nvSpPr>
          <p:spPr>
            <a:xfrm rot="0">
              <a:off x="8046696" y="4243361"/>
              <a:ext cx="1806096" cy="457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9"/>
                </a:lnSpc>
              </a:pPr>
              <a:r>
                <a:rPr lang="en-US" sz="2299" spc="-5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Fluxo de </a:t>
              </a:r>
            </a:p>
          </p:txBody>
        </p:sp>
        <p:sp>
          <p:nvSpPr>
            <p:cNvPr name="TextBox 57" id="57"/>
            <p:cNvSpPr txBox="true"/>
            <p:nvPr/>
          </p:nvSpPr>
          <p:spPr>
            <a:xfrm rot="0">
              <a:off x="10867391" y="8500949"/>
              <a:ext cx="4523072" cy="445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9"/>
                </a:lnSpc>
              </a:pPr>
              <a:r>
                <a:rPr lang="en-US" sz="2299" spc="-57">
                  <a:solidFill>
                    <a:srgbClr val="7B7B7B"/>
                  </a:solidFill>
                  <a:latin typeface="Poppins"/>
                  <a:ea typeface="Poppins"/>
                  <a:cs typeface="Poppins"/>
                  <a:sym typeface="Poppins"/>
                </a:rPr>
                <a:t>Banco de Dados Oracle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0">
              <a:off x="12423594" y="3866911"/>
              <a:ext cx="4882342" cy="445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9"/>
                </a:lnSpc>
              </a:pPr>
              <a:r>
                <a:rPr lang="en-US" sz="2299" spc="-57">
                  <a:solidFill>
                    <a:srgbClr val="7B7B7B"/>
                  </a:solidFill>
                  <a:latin typeface="Poppins"/>
                  <a:ea typeface="Poppins"/>
                  <a:cs typeface="Poppins"/>
                  <a:sym typeface="Poppins"/>
                </a:rPr>
                <a:t>Segmentação de Clientes</a:t>
              </a:r>
            </a:p>
          </p:txBody>
        </p:sp>
        <p:sp>
          <p:nvSpPr>
            <p:cNvPr name="TextBox 59" id="59"/>
            <p:cNvSpPr txBox="true"/>
            <p:nvPr/>
          </p:nvSpPr>
          <p:spPr>
            <a:xfrm rot="0">
              <a:off x="12450456" y="4597239"/>
              <a:ext cx="4051531" cy="445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9"/>
                </a:lnSpc>
              </a:pPr>
              <a:r>
                <a:rPr lang="en-US" sz="2299" spc="-57">
                  <a:solidFill>
                    <a:srgbClr val="7B7B7B"/>
                  </a:solidFill>
                  <a:latin typeface="Poppins"/>
                  <a:ea typeface="Poppins"/>
                  <a:cs typeface="Poppins"/>
                  <a:sym typeface="Poppins"/>
                </a:rPr>
                <a:t>Previsão de Compras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12477318" y="5382763"/>
              <a:ext cx="5241612" cy="445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9"/>
                </a:lnSpc>
              </a:pPr>
              <a:r>
                <a:rPr lang="en-US" sz="2299" spc="-57">
                  <a:solidFill>
                    <a:srgbClr val="7B7B7B"/>
                  </a:solidFill>
                  <a:latin typeface="Poppins"/>
                  <a:ea typeface="Poppins"/>
                  <a:cs typeface="Poppins"/>
                  <a:sym typeface="Poppins"/>
                </a:rPr>
                <a:t>Recomendação de Trechos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10853960" y="1448460"/>
              <a:ext cx="4500618" cy="445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9"/>
                </a:lnSpc>
              </a:pPr>
              <a:r>
                <a:rPr lang="en-US" sz="2299" spc="-57">
                  <a:solidFill>
                    <a:srgbClr val="7B7B7B"/>
                  </a:solidFill>
                  <a:latin typeface="Poppins"/>
                  <a:ea typeface="Poppins"/>
                  <a:cs typeface="Poppins"/>
                  <a:sym typeface="Poppins"/>
                </a:rPr>
                <a:t>Dashboards Interativos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2487661" y="1448460"/>
              <a:ext cx="4253620" cy="445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9"/>
                </a:lnSpc>
              </a:pPr>
              <a:r>
                <a:rPr lang="en-US" sz="2299" spc="-57">
                  <a:solidFill>
                    <a:srgbClr val="7B7B7B"/>
                  </a:solidFill>
                  <a:latin typeface="Poppins"/>
                  <a:ea typeface="Poppins"/>
                  <a:cs typeface="Poppins"/>
                  <a:sym typeface="Poppins"/>
                </a:rPr>
                <a:t>Tabelas de Resultados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3471401" y="3840053"/>
              <a:ext cx="1716278" cy="445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9"/>
                </a:lnSpc>
              </a:pPr>
              <a:r>
                <a:rPr lang="en-US" sz="2299" spc="-57">
                  <a:solidFill>
                    <a:srgbClr val="7B7B7B"/>
                  </a:solidFill>
                  <a:latin typeface="Poppins"/>
                  <a:ea typeface="Poppins"/>
                  <a:cs typeface="Poppins"/>
                  <a:sym typeface="Poppins"/>
                </a:rPr>
                <a:t>Extração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3538556" y="4599634"/>
              <a:ext cx="1716278" cy="445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9"/>
                </a:lnSpc>
              </a:pPr>
              <a:r>
                <a:rPr lang="en-US" sz="2299" spc="-57">
                  <a:solidFill>
                    <a:srgbClr val="7B7B7B"/>
                  </a:solidFill>
                  <a:latin typeface="Poppins"/>
                  <a:ea typeface="Poppins"/>
                  <a:cs typeface="Poppins"/>
                  <a:sym typeface="Poppins"/>
                </a:rPr>
                <a:t>Limpeza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0" y="5355902"/>
              <a:ext cx="5174249" cy="445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9"/>
                </a:lnSpc>
              </a:pPr>
              <a:r>
                <a:rPr lang="en-US" sz="2299" spc="-57">
                  <a:solidFill>
                    <a:srgbClr val="7B7B7B"/>
                  </a:solidFill>
                  <a:latin typeface="Poppins"/>
                  <a:ea typeface="Poppins"/>
                  <a:cs typeface="Poppins"/>
                  <a:sym typeface="Poppins"/>
                </a:rPr>
                <a:t>Métricas Comportamentais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3416011" y="8488196"/>
              <a:ext cx="3265629" cy="445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9"/>
                </a:lnSpc>
              </a:pPr>
              <a:r>
                <a:rPr lang="en-US" sz="2299" spc="-57">
                  <a:solidFill>
                    <a:srgbClr val="7B7B7B"/>
                  </a:solidFill>
                  <a:latin typeface="Poppins"/>
                  <a:ea typeface="Poppins"/>
                  <a:cs typeface="Poppins"/>
                  <a:sym typeface="Poppins"/>
                </a:rPr>
                <a:t>Sistemas de CRM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4458144" y="9248070"/>
              <a:ext cx="2427278" cy="445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29"/>
                </a:lnSpc>
              </a:pPr>
              <a:r>
                <a:rPr lang="en-US" sz="2299" spc="-57">
                  <a:solidFill>
                    <a:srgbClr val="7B7B7B"/>
                  </a:solidFill>
                  <a:latin typeface="Poppins"/>
                  <a:ea typeface="Poppins"/>
                  <a:cs typeface="Poppins"/>
                  <a:sym typeface="Poppins"/>
                </a:rPr>
                <a:t>Automação</a:t>
              </a:r>
            </a:p>
          </p:txBody>
        </p:sp>
      </p:grpSp>
      <p:sp>
        <p:nvSpPr>
          <p:cNvPr name="TextBox 68" id="68"/>
          <p:cNvSpPr txBox="true"/>
          <p:nvPr/>
        </p:nvSpPr>
        <p:spPr>
          <a:xfrm rot="0">
            <a:off x="901306" y="382587"/>
            <a:ext cx="16110373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-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Desenho da Arquitetura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5049341" y="9448292"/>
            <a:ext cx="8189319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15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Fonte: DataBus (2025)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938662" y="-1071754"/>
            <a:ext cx="12080440" cy="12080440"/>
          </a:xfrm>
          <a:custGeom>
            <a:avLst/>
            <a:gdLst/>
            <a:ahLst/>
            <a:cxnLst/>
            <a:rect r="r" b="b" t="t" l="l"/>
            <a:pathLst>
              <a:path h="12080440" w="12080440">
                <a:moveTo>
                  <a:pt x="0" y="0"/>
                </a:moveTo>
                <a:lnTo>
                  <a:pt x="12080439" y="0"/>
                </a:lnTo>
                <a:lnTo>
                  <a:pt x="12080439" y="12080440"/>
                </a:lnTo>
                <a:lnTo>
                  <a:pt x="0" y="12080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471128"/>
            <a:ext cx="16230600" cy="5142760"/>
            <a:chOff x="0" y="0"/>
            <a:chExt cx="9228407" cy="29240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28406" cy="2924074"/>
            </a:xfrm>
            <a:custGeom>
              <a:avLst/>
              <a:gdLst/>
              <a:ahLst/>
              <a:cxnLst/>
              <a:rect r="r" b="b" t="t" l="l"/>
              <a:pathLst>
                <a:path h="2924074" w="9228406">
                  <a:moveTo>
                    <a:pt x="22896" y="0"/>
                  </a:moveTo>
                  <a:lnTo>
                    <a:pt x="9205511" y="0"/>
                  </a:lnTo>
                  <a:cubicBezTo>
                    <a:pt x="9211583" y="0"/>
                    <a:pt x="9217406" y="2412"/>
                    <a:pt x="9221701" y="6706"/>
                  </a:cubicBezTo>
                  <a:cubicBezTo>
                    <a:pt x="9225994" y="11000"/>
                    <a:pt x="9228406" y="16823"/>
                    <a:pt x="9228406" y="22896"/>
                  </a:cubicBezTo>
                  <a:lnTo>
                    <a:pt x="9228406" y="2901179"/>
                  </a:lnTo>
                  <a:cubicBezTo>
                    <a:pt x="9228406" y="2907251"/>
                    <a:pt x="9225994" y="2913075"/>
                    <a:pt x="9221701" y="2917368"/>
                  </a:cubicBezTo>
                  <a:cubicBezTo>
                    <a:pt x="9217406" y="2921662"/>
                    <a:pt x="9211583" y="2924074"/>
                    <a:pt x="9205511" y="2924074"/>
                  </a:cubicBezTo>
                  <a:lnTo>
                    <a:pt x="22896" y="2924074"/>
                  </a:lnTo>
                  <a:cubicBezTo>
                    <a:pt x="16823" y="2924074"/>
                    <a:pt x="11000" y="2921662"/>
                    <a:pt x="6706" y="2917368"/>
                  </a:cubicBezTo>
                  <a:cubicBezTo>
                    <a:pt x="2412" y="2913075"/>
                    <a:pt x="0" y="2907251"/>
                    <a:pt x="0" y="2901179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7000"/>
                  </a:srgbClr>
                </a:gs>
                <a:gs pos="100000">
                  <a:srgbClr val="289271">
                    <a:alpha val="17000"/>
                  </a:srgbClr>
                </a:gs>
              </a:gsLst>
              <a:lin ang="0"/>
            </a:gradFill>
            <a:ln w="952500" cap="rnd">
              <a:gradFill>
                <a:gsLst>
                  <a:gs pos="0">
                    <a:srgbClr val="89FFDB">
                      <a:alpha val="17000"/>
                    </a:srgbClr>
                  </a:gs>
                  <a:gs pos="100000">
                    <a:srgbClr val="289271">
                      <a:alpha val="17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228407" cy="2962174"/>
            </a:xfrm>
            <a:prstGeom prst="rect">
              <a:avLst/>
            </a:prstGeom>
          </p:spPr>
          <p:txBody>
            <a:bodyPr anchor="ctr" rtlCol="false" tIns="56108" lIns="56108" bIns="56108" rIns="56108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77736" y="4952811"/>
            <a:ext cx="995027" cy="866625"/>
          </a:xfrm>
          <a:custGeom>
            <a:avLst/>
            <a:gdLst/>
            <a:ahLst/>
            <a:cxnLst/>
            <a:rect r="r" b="b" t="t" l="l"/>
            <a:pathLst>
              <a:path h="866625" w="995027">
                <a:moveTo>
                  <a:pt x="0" y="0"/>
                </a:moveTo>
                <a:lnTo>
                  <a:pt x="995027" y="0"/>
                </a:lnTo>
                <a:lnTo>
                  <a:pt x="995027" y="866626"/>
                </a:lnTo>
                <a:lnTo>
                  <a:pt x="0" y="866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950" t="-17434" r="-34357" b="-1743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6735" y="7445221"/>
            <a:ext cx="867820" cy="859392"/>
          </a:xfrm>
          <a:custGeom>
            <a:avLst/>
            <a:gdLst/>
            <a:ahLst/>
            <a:cxnLst/>
            <a:rect r="r" b="b" t="t" l="l"/>
            <a:pathLst>
              <a:path h="859392" w="867820">
                <a:moveTo>
                  <a:pt x="0" y="0"/>
                </a:moveTo>
                <a:lnTo>
                  <a:pt x="867820" y="0"/>
                </a:lnTo>
                <a:lnTo>
                  <a:pt x="867820" y="859392"/>
                </a:lnTo>
                <a:lnTo>
                  <a:pt x="0" y="8593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1224" t="0" r="-34826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5956" y="3471128"/>
            <a:ext cx="16233344" cy="5142760"/>
            <a:chOff x="0" y="0"/>
            <a:chExt cx="21644459" cy="685701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1629867" cy="6857013"/>
              <a:chOff x="0" y="0"/>
              <a:chExt cx="4075564" cy="129201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075564" cy="1292019"/>
              </a:xfrm>
              <a:custGeom>
                <a:avLst/>
                <a:gdLst/>
                <a:ahLst/>
                <a:cxnLst/>
                <a:rect r="r" b="b" t="t" l="l"/>
                <a:pathLst>
                  <a:path h="1292019" w="4075564">
                    <a:moveTo>
                      <a:pt x="26882" y="0"/>
                    </a:moveTo>
                    <a:lnTo>
                      <a:pt x="4048681" y="0"/>
                    </a:lnTo>
                    <a:cubicBezTo>
                      <a:pt x="4063528" y="0"/>
                      <a:pt x="4075564" y="12036"/>
                      <a:pt x="4075564" y="26882"/>
                    </a:cubicBezTo>
                    <a:lnTo>
                      <a:pt x="4075564" y="1265136"/>
                    </a:lnTo>
                    <a:cubicBezTo>
                      <a:pt x="4075564" y="1279983"/>
                      <a:pt x="4063528" y="1292019"/>
                      <a:pt x="4048681" y="1292019"/>
                    </a:cubicBezTo>
                    <a:lnTo>
                      <a:pt x="26882" y="1292019"/>
                    </a:lnTo>
                    <a:cubicBezTo>
                      <a:pt x="12036" y="1292019"/>
                      <a:pt x="0" y="1279983"/>
                      <a:pt x="0" y="1265136"/>
                    </a:cubicBezTo>
                    <a:lnTo>
                      <a:pt x="0" y="26882"/>
                    </a:lnTo>
                    <a:cubicBezTo>
                      <a:pt x="0" y="12036"/>
                      <a:pt x="12036" y="0"/>
                      <a:pt x="2688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89FFDB">
                    <a:alpha val="24706"/>
                  </a:srgbClr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4075564" cy="134916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2" id="12"/>
            <p:cNvSpPr/>
            <p:nvPr/>
          </p:nvSpPr>
          <p:spPr>
            <a:xfrm>
              <a:off x="99872" y="3288189"/>
              <a:ext cx="21544588" cy="0"/>
            </a:xfrm>
            <a:prstGeom prst="line">
              <a:avLst/>
            </a:prstGeom>
            <a:ln cap="flat" w="56108">
              <a:solidFill>
                <a:srgbClr val="89FFDB">
                  <a:alpha val="2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0" y="5159920"/>
              <a:ext cx="21544588" cy="0"/>
            </a:xfrm>
            <a:prstGeom prst="line">
              <a:avLst/>
            </a:prstGeom>
            <a:ln cap="flat" w="56108">
              <a:solidFill>
                <a:srgbClr val="89FFDB">
                  <a:alpha val="24706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49936" y="1700317"/>
              <a:ext cx="21544588" cy="0"/>
            </a:xfrm>
            <a:prstGeom prst="line">
              <a:avLst/>
            </a:prstGeom>
            <a:ln cap="flat" w="56108">
              <a:solidFill>
                <a:srgbClr val="89FFDB">
                  <a:alpha val="24706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5049341" y="8899638"/>
            <a:ext cx="8189319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15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Fonte: DataBus (2025)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58504" y="6186292"/>
            <a:ext cx="863333" cy="858624"/>
          </a:xfrm>
          <a:custGeom>
            <a:avLst/>
            <a:gdLst/>
            <a:ahLst/>
            <a:cxnLst/>
            <a:rect r="r" b="b" t="t" l="l"/>
            <a:pathLst>
              <a:path h="858624" w="863333">
                <a:moveTo>
                  <a:pt x="0" y="0"/>
                </a:moveTo>
                <a:lnTo>
                  <a:pt x="863332" y="0"/>
                </a:lnTo>
                <a:lnTo>
                  <a:pt x="863332" y="858624"/>
                </a:lnTo>
                <a:lnTo>
                  <a:pt x="0" y="8586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636067" y="3811396"/>
            <a:ext cx="740388" cy="717115"/>
            <a:chOff x="0" y="0"/>
            <a:chExt cx="987184" cy="956154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80434" y="103427"/>
              <a:ext cx="906750" cy="808860"/>
              <a:chOff x="0" y="0"/>
              <a:chExt cx="1192401" cy="1063672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192401" cy="1063672"/>
              </a:xfrm>
              <a:custGeom>
                <a:avLst/>
                <a:gdLst/>
                <a:ahLst/>
                <a:cxnLst/>
                <a:rect r="r" b="b" t="t" l="l"/>
                <a:pathLst>
                  <a:path h="1063672" w="1192401">
                    <a:moveTo>
                      <a:pt x="0" y="0"/>
                    </a:moveTo>
                    <a:lnTo>
                      <a:pt x="1192401" y="0"/>
                    </a:lnTo>
                    <a:lnTo>
                      <a:pt x="1192401" y="1063672"/>
                    </a:lnTo>
                    <a:lnTo>
                      <a:pt x="0" y="10636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0"/>
                <a:ext cx="1192401" cy="1063672"/>
              </a:xfrm>
              <a:prstGeom prst="rect">
                <a:avLst/>
              </a:prstGeom>
            </p:spPr>
            <p:txBody>
              <a:bodyPr anchor="ctr" rtlCol="false" tIns="7631" lIns="7631" bIns="7631" rIns="7631"/>
              <a:lstStyle/>
              <a:p>
                <a:pPr algn="ctr">
                  <a:lnSpc>
                    <a:spcPts val="2665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87184" cy="956154"/>
            </a:xfrm>
            <a:custGeom>
              <a:avLst/>
              <a:gdLst/>
              <a:ahLst/>
              <a:cxnLst/>
              <a:rect r="r" b="b" t="t" l="l"/>
              <a:pathLst>
                <a:path h="956154" w="987184">
                  <a:moveTo>
                    <a:pt x="0" y="0"/>
                  </a:moveTo>
                  <a:lnTo>
                    <a:pt x="987184" y="0"/>
                  </a:lnTo>
                  <a:lnTo>
                    <a:pt x="987184" y="956154"/>
                  </a:lnTo>
                  <a:lnTo>
                    <a:pt x="0" y="956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-3245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2904558" y="3888966"/>
            <a:ext cx="1060651" cy="37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b="true" sz="2499" spc="-6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Trello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3331" y="1066800"/>
            <a:ext cx="8391707" cy="169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09"/>
              </a:lnSpc>
            </a:pPr>
            <a:r>
              <a:rPr lang="en-US" sz="11099" spc="-277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Arquitetura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5956" y="337960"/>
            <a:ext cx="811804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DESCRIÇÃO DA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132232" y="5027349"/>
            <a:ext cx="2605302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b="true" sz="2499" spc="-6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Oracle SQL/PLSQL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859758" y="6428279"/>
            <a:ext cx="1150251" cy="37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b="true" sz="2499" spc="-6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Python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748288" y="7751614"/>
            <a:ext cx="1373191" cy="37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b="true" sz="2499" spc="-6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PowerBI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566526" y="5016091"/>
            <a:ext cx="795584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2499" spc="-62">
                <a:solidFill>
                  <a:srgbClr val="89FFD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ETL,</a:t>
            </a:r>
            <a:r>
              <a:rPr lang="en-US" b="true" sz="2499" spc="-6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b="true" sz="2499" spc="-62">
                <a:solidFill>
                  <a:srgbClr val="89FFD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segmentação</a:t>
            </a:r>
            <a:r>
              <a:rPr lang="en-US" b="true" sz="2499" spc="-6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clientes, </a:t>
            </a:r>
            <a:r>
              <a:rPr lang="en-US" b="true" sz="2499" spc="-62">
                <a:solidFill>
                  <a:srgbClr val="89FFD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previsões</a:t>
            </a:r>
            <a:r>
              <a:rPr lang="en-US" b="true" sz="2499" spc="-6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via regras, </a:t>
            </a:r>
            <a:r>
              <a:rPr lang="en-US" b="true" sz="2499" spc="-62">
                <a:solidFill>
                  <a:srgbClr val="89FFD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agregações</a:t>
            </a:r>
            <a:r>
              <a:rPr lang="en-US" b="true" sz="2499" spc="-6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 </a:t>
            </a:r>
          </a:p>
          <a:p>
            <a:pPr algn="ctr">
              <a:lnSpc>
                <a:spcPts val="2749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5566526" y="6314666"/>
            <a:ext cx="7955849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2499" spc="-6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Modelagem avançada </a:t>
            </a:r>
            <a:r>
              <a:rPr lang="en-US" b="true" sz="2499" spc="-62">
                <a:solidFill>
                  <a:srgbClr val="89FFD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(se necessário)</a:t>
            </a:r>
            <a:r>
              <a:rPr lang="en-US" b="true" sz="2499" spc="-6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para previsão de compras e trechos.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585576" y="7583339"/>
            <a:ext cx="7955849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2499" spc="-6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Dashboards de </a:t>
            </a:r>
            <a:r>
              <a:rPr lang="en-US" b="true" sz="2499" spc="-62">
                <a:solidFill>
                  <a:srgbClr val="89FFD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segmentação, propensão de compra</a:t>
            </a:r>
            <a:r>
              <a:rPr lang="en-US" b="true" sz="2499" spc="-6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e rotas</a:t>
            </a:r>
            <a:r>
              <a:rPr lang="en-US" b="true" sz="2499" spc="-62">
                <a:solidFill>
                  <a:srgbClr val="89FFD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recomendadas.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585576" y="3628616"/>
            <a:ext cx="7955849" cy="108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2499" spc="-6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Gerenciar o</a:t>
            </a:r>
            <a:r>
              <a:rPr lang="en-US" b="true" sz="2499" spc="-62">
                <a:solidFill>
                  <a:srgbClr val="89FFD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progresso do projeto</a:t>
            </a:r>
            <a:r>
              <a:rPr lang="en-US" b="true" sz="2499" spc="-6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promovendo </a:t>
            </a:r>
            <a:r>
              <a:rPr lang="en-US" b="true" sz="2499" spc="-62">
                <a:solidFill>
                  <a:srgbClr val="89FFD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colaboração </a:t>
            </a:r>
            <a:r>
              <a:rPr lang="en-US" b="true" sz="2499" spc="-6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 </a:t>
            </a:r>
            <a:r>
              <a:rPr lang="en-US" b="true" sz="2499" spc="-62">
                <a:solidFill>
                  <a:srgbClr val="89FFD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acesso à informação</a:t>
            </a:r>
            <a:r>
              <a:rPr lang="en-US" b="true" sz="2499" spc="-6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para todos os membros.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103400" y="3885791"/>
            <a:ext cx="2971560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2499" spc="-6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Gestão do Projeto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103400" y="5016091"/>
            <a:ext cx="2971560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2499" spc="-6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Preparação e Análise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065300" y="6314666"/>
            <a:ext cx="2971560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2499" spc="-6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Modelagem (Opcional)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103400" y="7759552"/>
            <a:ext cx="2971560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2499" spc="-6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Visualização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63009" y="2259535"/>
            <a:ext cx="12593075" cy="7507535"/>
            <a:chOff x="0" y="0"/>
            <a:chExt cx="7160180" cy="42686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60180" cy="4268639"/>
            </a:xfrm>
            <a:custGeom>
              <a:avLst/>
              <a:gdLst/>
              <a:ahLst/>
              <a:cxnLst/>
              <a:rect r="r" b="b" t="t" l="l"/>
              <a:pathLst>
                <a:path h="4268639" w="7160180">
                  <a:moveTo>
                    <a:pt x="29509" y="0"/>
                  </a:moveTo>
                  <a:lnTo>
                    <a:pt x="7130671" y="0"/>
                  </a:lnTo>
                  <a:cubicBezTo>
                    <a:pt x="7146968" y="0"/>
                    <a:pt x="7160180" y="13212"/>
                    <a:pt x="7160180" y="29509"/>
                  </a:cubicBezTo>
                  <a:lnTo>
                    <a:pt x="7160180" y="4239130"/>
                  </a:lnTo>
                  <a:cubicBezTo>
                    <a:pt x="7160180" y="4246957"/>
                    <a:pt x="7157071" y="4254462"/>
                    <a:pt x="7151537" y="4259997"/>
                  </a:cubicBezTo>
                  <a:cubicBezTo>
                    <a:pt x="7146003" y="4265530"/>
                    <a:pt x="7138497" y="4268639"/>
                    <a:pt x="7130671" y="4268639"/>
                  </a:cubicBezTo>
                  <a:lnTo>
                    <a:pt x="29509" y="4268639"/>
                  </a:lnTo>
                  <a:cubicBezTo>
                    <a:pt x="13212" y="4268639"/>
                    <a:pt x="0" y="4255428"/>
                    <a:pt x="0" y="4239130"/>
                  </a:cubicBezTo>
                  <a:lnTo>
                    <a:pt x="0" y="29509"/>
                  </a:lnTo>
                  <a:cubicBezTo>
                    <a:pt x="0" y="13212"/>
                    <a:pt x="13212" y="0"/>
                    <a:pt x="2950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7000"/>
                  </a:srgbClr>
                </a:gs>
                <a:gs pos="100000">
                  <a:srgbClr val="289271">
                    <a:alpha val="17000"/>
                  </a:srgbClr>
                </a:gs>
              </a:gsLst>
              <a:lin ang="0"/>
            </a:gradFill>
            <a:ln w="952500" cap="rnd">
              <a:gradFill>
                <a:gsLst>
                  <a:gs pos="0">
                    <a:srgbClr val="89FFDB">
                      <a:alpha val="17000"/>
                    </a:srgbClr>
                  </a:gs>
                  <a:gs pos="100000">
                    <a:srgbClr val="289271">
                      <a:alpha val="17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160180" cy="4306740"/>
            </a:xfrm>
            <a:prstGeom prst="rect">
              <a:avLst/>
            </a:prstGeom>
          </p:spPr>
          <p:txBody>
            <a:bodyPr anchor="ctr" rtlCol="false" tIns="56108" lIns="56108" bIns="56108" rIns="56108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0933016" y="-618878"/>
            <a:ext cx="14351417" cy="14351417"/>
          </a:xfrm>
          <a:custGeom>
            <a:avLst/>
            <a:gdLst/>
            <a:ahLst/>
            <a:cxnLst/>
            <a:rect r="r" b="b" t="t" l="l"/>
            <a:pathLst>
              <a:path h="14351417" w="14351417">
                <a:moveTo>
                  <a:pt x="0" y="0"/>
                </a:moveTo>
                <a:lnTo>
                  <a:pt x="14351417" y="0"/>
                </a:lnTo>
                <a:lnTo>
                  <a:pt x="14351417" y="14351417"/>
                </a:lnTo>
                <a:lnTo>
                  <a:pt x="0" y="14351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7118965" y="-4574557"/>
            <a:ext cx="8162790" cy="8162790"/>
          </a:xfrm>
          <a:custGeom>
            <a:avLst/>
            <a:gdLst/>
            <a:ahLst/>
            <a:cxnLst/>
            <a:rect r="r" b="b" t="t" l="l"/>
            <a:pathLst>
              <a:path h="8162790" w="8162790">
                <a:moveTo>
                  <a:pt x="0" y="0"/>
                </a:moveTo>
                <a:lnTo>
                  <a:pt x="8162790" y="0"/>
                </a:lnTo>
                <a:lnTo>
                  <a:pt x="8162790" y="8162790"/>
                </a:lnTo>
                <a:lnTo>
                  <a:pt x="0" y="81627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963009" y="2259535"/>
            <a:ext cx="12349552" cy="7266779"/>
            <a:chOff x="0" y="0"/>
            <a:chExt cx="1913269" cy="11258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3269" cy="1125814"/>
            </a:xfrm>
            <a:custGeom>
              <a:avLst/>
              <a:gdLst/>
              <a:ahLst/>
              <a:cxnLst/>
              <a:rect r="r" b="b" t="t" l="l"/>
              <a:pathLst>
                <a:path h="1125814" w="1913269">
                  <a:moveTo>
                    <a:pt x="14419" y="0"/>
                  </a:moveTo>
                  <a:lnTo>
                    <a:pt x="1898850" y="0"/>
                  </a:lnTo>
                  <a:cubicBezTo>
                    <a:pt x="1906813" y="0"/>
                    <a:pt x="1913269" y="6455"/>
                    <a:pt x="1913269" y="14419"/>
                  </a:cubicBezTo>
                  <a:lnTo>
                    <a:pt x="1913269" y="1111396"/>
                  </a:lnTo>
                  <a:cubicBezTo>
                    <a:pt x="1913269" y="1119359"/>
                    <a:pt x="1906813" y="1125814"/>
                    <a:pt x="1898850" y="1125814"/>
                  </a:cubicBezTo>
                  <a:lnTo>
                    <a:pt x="14419" y="1125814"/>
                  </a:lnTo>
                  <a:cubicBezTo>
                    <a:pt x="6455" y="1125814"/>
                    <a:pt x="0" y="1119359"/>
                    <a:pt x="0" y="1111396"/>
                  </a:cubicBezTo>
                  <a:lnTo>
                    <a:pt x="0" y="14419"/>
                  </a:lnTo>
                  <a:cubicBezTo>
                    <a:pt x="0" y="6455"/>
                    <a:pt x="6455" y="0"/>
                    <a:pt x="14419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0047" r="0" b="-10047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488387"/>
            <a:ext cx="8710484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0"/>
              </a:lnSpc>
            </a:pPr>
            <a:r>
              <a:rPr lang="en-US" sz="9200" spc="-23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Protótipos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49341" y="9786120"/>
            <a:ext cx="8189319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15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Fonte: DataBus (2025)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63009" y="2259535"/>
            <a:ext cx="12593075" cy="7507535"/>
            <a:chOff x="0" y="0"/>
            <a:chExt cx="7160180" cy="42686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60180" cy="4268639"/>
            </a:xfrm>
            <a:custGeom>
              <a:avLst/>
              <a:gdLst/>
              <a:ahLst/>
              <a:cxnLst/>
              <a:rect r="r" b="b" t="t" l="l"/>
              <a:pathLst>
                <a:path h="4268639" w="7160180">
                  <a:moveTo>
                    <a:pt x="29509" y="0"/>
                  </a:moveTo>
                  <a:lnTo>
                    <a:pt x="7130671" y="0"/>
                  </a:lnTo>
                  <a:cubicBezTo>
                    <a:pt x="7146968" y="0"/>
                    <a:pt x="7160180" y="13212"/>
                    <a:pt x="7160180" y="29509"/>
                  </a:cubicBezTo>
                  <a:lnTo>
                    <a:pt x="7160180" y="4239130"/>
                  </a:lnTo>
                  <a:cubicBezTo>
                    <a:pt x="7160180" y="4246957"/>
                    <a:pt x="7157071" y="4254462"/>
                    <a:pt x="7151537" y="4259997"/>
                  </a:cubicBezTo>
                  <a:cubicBezTo>
                    <a:pt x="7146003" y="4265530"/>
                    <a:pt x="7138497" y="4268639"/>
                    <a:pt x="7130671" y="4268639"/>
                  </a:cubicBezTo>
                  <a:lnTo>
                    <a:pt x="29509" y="4268639"/>
                  </a:lnTo>
                  <a:cubicBezTo>
                    <a:pt x="13212" y="4268639"/>
                    <a:pt x="0" y="4255428"/>
                    <a:pt x="0" y="4239130"/>
                  </a:cubicBezTo>
                  <a:lnTo>
                    <a:pt x="0" y="29509"/>
                  </a:lnTo>
                  <a:cubicBezTo>
                    <a:pt x="0" y="13212"/>
                    <a:pt x="13212" y="0"/>
                    <a:pt x="2950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7000"/>
                  </a:srgbClr>
                </a:gs>
                <a:gs pos="100000">
                  <a:srgbClr val="289271">
                    <a:alpha val="17000"/>
                  </a:srgbClr>
                </a:gs>
              </a:gsLst>
              <a:lin ang="0"/>
            </a:gradFill>
            <a:ln w="952500" cap="rnd">
              <a:gradFill>
                <a:gsLst>
                  <a:gs pos="0">
                    <a:srgbClr val="89FFDB">
                      <a:alpha val="17000"/>
                    </a:srgbClr>
                  </a:gs>
                  <a:gs pos="100000">
                    <a:srgbClr val="289271">
                      <a:alpha val="17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160180" cy="4306740"/>
            </a:xfrm>
            <a:prstGeom prst="rect">
              <a:avLst/>
            </a:prstGeom>
          </p:spPr>
          <p:txBody>
            <a:bodyPr anchor="ctr" rtlCol="false" tIns="56108" lIns="56108" bIns="56108" rIns="56108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0933016" y="-618878"/>
            <a:ext cx="14351417" cy="14351417"/>
          </a:xfrm>
          <a:custGeom>
            <a:avLst/>
            <a:gdLst/>
            <a:ahLst/>
            <a:cxnLst/>
            <a:rect r="r" b="b" t="t" l="l"/>
            <a:pathLst>
              <a:path h="14351417" w="14351417">
                <a:moveTo>
                  <a:pt x="0" y="0"/>
                </a:moveTo>
                <a:lnTo>
                  <a:pt x="14351417" y="0"/>
                </a:lnTo>
                <a:lnTo>
                  <a:pt x="14351417" y="14351417"/>
                </a:lnTo>
                <a:lnTo>
                  <a:pt x="0" y="14351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7118965" y="-4574557"/>
            <a:ext cx="8162790" cy="8162790"/>
          </a:xfrm>
          <a:custGeom>
            <a:avLst/>
            <a:gdLst/>
            <a:ahLst/>
            <a:cxnLst/>
            <a:rect r="r" b="b" t="t" l="l"/>
            <a:pathLst>
              <a:path h="8162790" w="8162790">
                <a:moveTo>
                  <a:pt x="0" y="0"/>
                </a:moveTo>
                <a:lnTo>
                  <a:pt x="8162790" y="0"/>
                </a:lnTo>
                <a:lnTo>
                  <a:pt x="8162790" y="8162790"/>
                </a:lnTo>
                <a:lnTo>
                  <a:pt x="0" y="81627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88387"/>
            <a:ext cx="8710484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0"/>
              </a:lnSpc>
            </a:pPr>
            <a:r>
              <a:rPr lang="en-US" sz="9200" spc="-23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Protótipos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963009" y="2259535"/>
            <a:ext cx="12349552" cy="7266779"/>
            <a:chOff x="0" y="0"/>
            <a:chExt cx="1913269" cy="11258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269" cy="1125814"/>
            </a:xfrm>
            <a:custGeom>
              <a:avLst/>
              <a:gdLst/>
              <a:ahLst/>
              <a:cxnLst/>
              <a:rect r="r" b="b" t="t" l="l"/>
              <a:pathLst>
                <a:path h="1125814" w="1913269">
                  <a:moveTo>
                    <a:pt x="14419" y="0"/>
                  </a:moveTo>
                  <a:lnTo>
                    <a:pt x="1898850" y="0"/>
                  </a:lnTo>
                  <a:cubicBezTo>
                    <a:pt x="1906813" y="0"/>
                    <a:pt x="1913269" y="6455"/>
                    <a:pt x="1913269" y="14419"/>
                  </a:cubicBezTo>
                  <a:lnTo>
                    <a:pt x="1913269" y="1111396"/>
                  </a:lnTo>
                  <a:cubicBezTo>
                    <a:pt x="1913269" y="1119359"/>
                    <a:pt x="1906813" y="1125814"/>
                    <a:pt x="1898850" y="1125814"/>
                  </a:cubicBezTo>
                  <a:lnTo>
                    <a:pt x="14419" y="1125814"/>
                  </a:lnTo>
                  <a:cubicBezTo>
                    <a:pt x="6455" y="1125814"/>
                    <a:pt x="0" y="1119359"/>
                    <a:pt x="0" y="1111396"/>
                  </a:cubicBezTo>
                  <a:lnTo>
                    <a:pt x="0" y="14419"/>
                  </a:lnTo>
                  <a:cubicBezTo>
                    <a:pt x="0" y="6455"/>
                    <a:pt x="6455" y="0"/>
                    <a:pt x="14419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9963" r="0" b="-10272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049341" y="9786120"/>
            <a:ext cx="8189319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15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Fonte: DataBus (2025)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10839"/>
            <a:ext cx="8391707" cy="169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09"/>
              </a:lnSpc>
            </a:pPr>
            <a:r>
              <a:rPr lang="en-US" sz="11099" spc="-277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do Projeto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5956" y="376060"/>
            <a:ext cx="1273840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PLANEJAMENTO E GESTÃO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09650" y="3211873"/>
            <a:ext cx="16359469" cy="6307434"/>
            <a:chOff x="0" y="0"/>
            <a:chExt cx="9301679" cy="35862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301679" cy="3586286"/>
            </a:xfrm>
            <a:custGeom>
              <a:avLst/>
              <a:gdLst/>
              <a:ahLst/>
              <a:cxnLst/>
              <a:rect r="r" b="b" t="t" l="l"/>
              <a:pathLst>
                <a:path h="3586286" w="9301679">
                  <a:moveTo>
                    <a:pt x="22715" y="0"/>
                  </a:moveTo>
                  <a:lnTo>
                    <a:pt x="9278963" y="0"/>
                  </a:lnTo>
                  <a:cubicBezTo>
                    <a:pt x="9291509" y="0"/>
                    <a:pt x="9301679" y="10170"/>
                    <a:pt x="9301679" y="22715"/>
                  </a:cubicBezTo>
                  <a:lnTo>
                    <a:pt x="9301679" y="3563570"/>
                  </a:lnTo>
                  <a:cubicBezTo>
                    <a:pt x="9301679" y="3569595"/>
                    <a:pt x="9299286" y="3575372"/>
                    <a:pt x="9295026" y="3579633"/>
                  </a:cubicBezTo>
                  <a:cubicBezTo>
                    <a:pt x="9290765" y="3583892"/>
                    <a:pt x="9284988" y="3586286"/>
                    <a:pt x="9278963" y="3586286"/>
                  </a:cubicBezTo>
                  <a:lnTo>
                    <a:pt x="22715" y="3586286"/>
                  </a:lnTo>
                  <a:cubicBezTo>
                    <a:pt x="16691" y="3586286"/>
                    <a:pt x="10913" y="3583892"/>
                    <a:pt x="6653" y="3579633"/>
                  </a:cubicBezTo>
                  <a:cubicBezTo>
                    <a:pt x="2393" y="3575372"/>
                    <a:pt x="0" y="3569595"/>
                    <a:pt x="0" y="3563570"/>
                  </a:cubicBezTo>
                  <a:lnTo>
                    <a:pt x="0" y="22715"/>
                  </a:lnTo>
                  <a:cubicBezTo>
                    <a:pt x="0" y="16691"/>
                    <a:pt x="2393" y="10913"/>
                    <a:pt x="6653" y="6653"/>
                  </a:cubicBezTo>
                  <a:cubicBezTo>
                    <a:pt x="10913" y="2393"/>
                    <a:pt x="16691" y="0"/>
                    <a:pt x="2271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7000"/>
                  </a:srgbClr>
                </a:gs>
                <a:gs pos="100000">
                  <a:srgbClr val="289271">
                    <a:alpha val="17000"/>
                  </a:srgbClr>
                </a:gs>
              </a:gsLst>
              <a:lin ang="0"/>
            </a:gradFill>
            <a:ln w="952500" cap="rnd">
              <a:gradFill>
                <a:gsLst>
                  <a:gs pos="0">
                    <a:srgbClr val="89FFDB">
                      <a:alpha val="17000"/>
                    </a:srgbClr>
                  </a:gs>
                  <a:gs pos="100000">
                    <a:srgbClr val="289271">
                      <a:alpha val="17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301679" cy="3624386"/>
            </a:xfrm>
            <a:prstGeom prst="rect">
              <a:avLst/>
            </a:prstGeom>
          </p:spPr>
          <p:txBody>
            <a:bodyPr anchor="ctr" rtlCol="false" tIns="56108" lIns="56108" bIns="56108" rIns="56108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5400000">
            <a:off x="1590895" y="-1589387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-6200299" y="-1589387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3" y="0"/>
                </a:lnTo>
                <a:lnTo>
                  <a:pt x="13465773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09650" y="3068998"/>
            <a:ext cx="15982687" cy="6189302"/>
            <a:chOff x="0" y="0"/>
            <a:chExt cx="2476136" cy="9588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76136" cy="958885"/>
            </a:xfrm>
            <a:custGeom>
              <a:avLst/>
              <a:gdLst/>
              <a:ahLst/>
              <a:cxnLst/>
              <a:rect r="r" b="b" t="t" l="l"/>
              <a:pathLst>
                <a:path h="958885" w="2476136">
                  <a:moveTo>
                    <a:pt x="11141" y="0"/>
                  </a:moveTo>
                  <a:lnTo>
                    <a:pt x="2464995" y="0"/>
                  </a:lnTo>
                  <a:cubicBezTo>
                    <a:pt x="2471148" y="0"/>
                    <a:pt x="2476136" y="4988"/>
                    <a:pt x="2476136" y="11141"/>
                  </a:cubicBezTo>
                  <a:lnTo>
                    <a:pt x="2476136" y="947744"/>
                  </a:lnTo>
                  <a:cubicBezTo>
                    <a:pt x="2476136" y="953897"/>
                    <a:pt x="2471148" y="958885"/>
                    <a:pt x="2464995" y="958885"/>
                  </a:cubicBezTo>
                  <a:lnTo>
                    <a:pt x="11141" y="958885"/>
                  </a:lnTo>
                  <a:cubicBezTo>
                    <a:pt x="4988" y="958885"/>
                    <a:pt x="0" y="953897"/>
                    <a:pt x="0" y="947744"/>
                  </a:cubicBezTo>
                  <a:lnTo>
                    <a:pt x="0" y="11141"/>
                  </a:lnTo>
                  <a:cubicBezTo>
                    <a:pt x="0" y="4988"/>
                    <a:pt x="4988" y="0"/>
                    <a:pt x="11141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-32988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5049341" y="9786120"/>
            <a:ext cx="8189319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15">
                <a:solidFill>
                  <a:srgbClr val="FFFFFF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Fonte: DataBus (2025)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-1352220"/>
            <a:ext cx="3537731" cy="3537731"/>
          </a:xfrm>
          <a:custGeom>
            <a:avLst/>
            <a:gdLst/>
            <a:ahLst/>
            <a:cxnLst/>
            <a:rect r="r" b="b" t="t" l="l"/>
            <a:pathLst>
              <a:path h="3537731" w="3537731">
                <a:moveTo>
                  <a:pt x="0" y="0"/>
                </a:moveTo>
                <a:lnTo>
                  <a:pt x="3537731" y="0"/>
                </a:lnTo>
                <a:lnTo>
                  <a:pt x="3537731" y="3537731"/>
                </a:lnTo>
                <a:lnTo>
                  <a:pt x="0" y="353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83505" y="3808730"/>
            <a:ext cx="10530518" cy="2669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0"/>
              </a:lnSpc>
            </a:pPr>
            <a:r>
              <a:rPr lang="en-US" sz="9200" spc="-23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Finalização e Agradecimentos.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827005" y="5581920"/>
            <a:ext cx="9682760" cy="9682760"/>
          </a:xfrm>
          <a:custGeom>
            <a:avLst/>
            <a:gdLst/>
            <a:ahLst/>
            <a:cxnLst/>
            <a:rect r="r" b="b" t="t" l="l"/>
            <a:pathLst>
              <a:path h="9682760" w="9682760">
                <a:moveTo>
                  <a:pt x="0" y="0"/>
                </a:moveTo>
                <a:lnTo>
                  <a:pt x="9682759" y="0"/>
                </a:lnTo>
                <a:lnTo>
                  <a:pt x="9682759" y="9682760"/>
                </a:lnTo>
                <a:lnTo>
                  <a:pt x="0" y="968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7427510" y="-5648127"/>
            <a:ext cx="8162790" cy="8162790"/>
          </a:xfrm>
          <a:custGeom>
            <a:avLst/>
            <a:gdLst/>
            <a:ahLst/>
            <a:cxnLst/>
            <a:rect r="r" b="b" t="t" l="l"/>
            <a:pathLst>
              <a:path h="8162790" w="8162790">
                <a:moveTo>
                  <a:pt x="0" y="0"/>
                </a:moveTo>
                <a:lnTo>
                  <a:pt x="8162790" y="0"/>
                </a:lnTo>
                <a:lnTo>
                  <a:pt x="8162790" y="8162790"/>
                </a:lnTo>
                <a:lnTo>
                  <a:pt x="0" y="81627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1263885" y="-1811946"/>
            <a:ext cx="14351417" cy="14351417"/>
          </a:xfrm>
          <a:custGeom>
            <a:avLst/>
            <a:gdLst/>
            <a:ahLst/>
            <a:cxnLst/>
            <a:rect r="r" b="b" t="t" l="l"/>
            <a:pathLst>
              <a:path h="14351417" w="14351417">
                <a:moveTo>
                  <a:pt x="0" y="0"/>
                </a:moveTo>
                <a:lnTo>
                  <a:pt x="14351417" y="0"/>
                </a:lnTo>
                <a:lnTo>
                  <a:pt x="14351417" y="14351417"/>
                </a:lnTo>
                <a:lnTo>
                  <a:pt x="0" y="14351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834605" y="4786818"/>
            <a:ext cx="4751741" cy="1450386"/>
            <a:chOff x="0" y="0"/>
            <a:chExt cx="1530084" cy="4670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30084" cy="467031"/>
            </a:xfrm>
            <a:custGeom>
              <a:avLst/>
              <a:gdLst/>
              <a:ahLst/>
              <a:cxnLst/>
              <a:rect r="r" b="b" t="t" l="l"/>
              <a:pathLst>
                <a:path h="467031" w="1530084">
                  <a:moveTo>
                    <a:pt x="83093" y="0"/>
                  </a:moveTo>
                  <a:lnTo>
                    <a:pt x="1446991" y="0"/>
                  </a:lnTo>
                  <a:cubicBezTo>
                    <a:pt x="1492882" y="0"/>
                    <a:pt x="1530084" y="37202"/>
                    <a:pt x="1530084" y="83093"/>
                  </a:cubicBezTo>
                  <a:lnTo>
                    <a:pt x="1530084" y="383938"/>
                  </a:lnTo>
                  <a:cubicBezTo>
                    <a:pt x="1530084" y="429829"/>
                    <a:pt x="1492882" y="467031"/>
                    <a:pt x="1446991" y="467031"/>
                  </a:cubicBezTo>
                  <a:lnTo>
                    <a:pt x="83093" y="467031"/>
                  </a:lnTo>
                  <a:cubicBezTo>
                    <a:pt x="37202" y="467031"/>
                    <a:pt x="0" y="429829"/>
                    <a:pt x="0" y="383938"/>
                  </a:cubicBezTo>
                  <a:lnTo>
                    <a:pt x="0" y="83093"/>
                  </a:lnTo>
                  <a:cubicBezTo>
                    <a:pt x="0" y="37202"/>
                    <a:pt x="37202" y="0"/>
                    <a:pt x="830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7000"/>
                  </a:srgbClr>
                </a:gs>
                <a:gs pos="100000">
                  <a:srgbClr val="289271">
                    <a:alpha val="17000"/>
                  </a:srgbClr>
                </a:gs>
              </a:gsLst>
              <a:lin ang="0"/>
            </a:gradFill>
            <a:ln w="133350" cap="rnd">
              <a:gradFill>
                <a:gsLst>
                  <a:gs pos="0">
                    <a:srgbClr val="89FFDB">
                      <a:alpha val="17000"/>
                    </a:srgbClr>
                  </a:gs>
                  <a:gs pos="100000">
                    <a:srgbClr val="289271">
                      <a:alpha val="17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30084" cy="505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294160" y="5076274"/>
            <a:ext cx="4081395" cy="634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4200" spc="-105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HIAGO FIDALGO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97993" y="5691589"/>
            <a:ext cx="2024964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25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RM - 562809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627765" y="3991841"/>
            <a:ext cx="3165421" cy="586888"/>
            <a:chOff x="0" y="0"/>
            <a:chExt cx="1019281" cy="1889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19281" cy="188981"/>
            </a:xfrm>
            <a:custGeom>
              <a:avLst/>
              <a:gdLst/>
              <a:ahLst/>
              <a:cxnLst/>
              <a:rect r="r" b="b" t="t" l="l"/>
              <a:pathLst>
                <a:path h="188981" w="1019281">
                  <a:moveTo>
                    <a:pt x="94490" y="0"/>
                  </a:moveTo>
                  <a:lnTo>
                    <a:pt x="924791" y="0"/>
                  </a:lnTo>
                  <a:cubicBezTo>
                    <a:pt x="976976" y="0"/>
                    <a:pt x="1019281" y="42305"/>
                    <a:pt x="1019281" y="94490"/>
                  </a:cubicBezTo>
                  <a:lnTo>
                    <a:pt x="1019281" y="94490"/>
                  </a:lnTo>
                  <a:cubicBezTo>
                    <a:pt x="1019281" y="146676"/>
                    <a:pt x="976976" y="188981"/>
                    <a:pt x="924791" y="188981"/>
                  </a:cubicBezTo>
                  <a:lnTo>
                    <a:pt x="94490" y="188981"/>
                  </a:lnTo>
                  <a:cubicBezTo>
                    <a:pt x="42305" y="188981"/>
                    <a:pt x="0" y="146676"/>
                    <a:pt x="0" y="94490"/>
                  </a:cubicBezTo>
                  <a:lnTo>
                    <a:pt x="0" y="94490"/>
                  </a:lnTo>
                  <a:cubicBezTo>
                    <a:pt x="0" y="42305"/>
                    <a:pt x="42305" y="0"/>
                    <a:pt x="944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7000"/>
                  </a:srgbClr>
                </a:gs>
                <a:gs pos="100000">
                  <a:srgbClr val="289271">
                    <a:alpha val="17000"/>
                  </a:srgbClr>
                </a:gs>
              </a:gsLst>
              <a:lin ang="0"/>
            </a:gradFill>
            <a:ln w="133350" cap="rnd">
              <a:gradFill>
                <a:gsLst>
                  <a:gs pos="0">
                    <a:srgbClr val="89FFDB">
                      <a:alpha val="17000"/>
                    </a:srgbClr>
                  </a:gs>
                  <a:gs pos="100000">
                    <a:srgbClr val="289271">
                      <a:alpha val="17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19281" cy="227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062163" y="4146292"/>
            <a:ext cx="2391874" cy="343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2"/>
              </a:lnSpc>
            </a:pPr>
            <a:r>
              <a:rPr lang="en-US" sz="2320" spc="-58" b="true">
                <a:solidFill>
                  <a:srgbClr val="89FFDB"/>
                </a:solidFill>
                <a:latin typeface="Poppins Bold"/>
                <a:ea typeface="Poppins Bold"/>
                <a:cs typeface="Poppins Bold"/>
                <a:sym typeface="Poppins Bold"/>
              </a:rPr>
              <a:t>REPRESENTANTE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439650" y="6151767"/>
            <a:ext cx="4751741" cy="1450386"/>
            <a:chOff x="0" y="0"/>
            <a:chExt cx="1530084" cy="46703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30084" cy="467031"/>
            </a:xfrm>
            <a:custGeom>
              <a:avLst/>
              <a:gdLst/>
              <a:ahLst/>
              <a:cxnLst/>
              <a:rect r="r" b="b" t="t" l="l"/>
              <a:pathLst>
                <a:path h="467031" w="1530084">
                  <a:moveTo>
                    <a:pt x="83093" y="0"/>
                  </a:moveTo>
                  <a:lnTo>
                    <a:pt x="1446991" y="0"/>
                  </a:lnTo>
                  <a:cubicBezTo>
                    <a:pt x="1492882" y="0"/>
                    <a:pt x="1530084" y="37202"/>
                    <a:pt x="1530084" y="83093"/>
                  </a:cubicBezTo>
                  <a:lnTo>
                    <a:pt x="1530084" y="383938"/>
                  </a:lnTo>
                  <a:cubicBezTo>
                    <a:pt x="1530084" y="429829"/>
                    <a:pt x="1492882" y="467031"/>
                    <a:pt x="1446991" y="467031"/>
                  </a:cubicBezTo>
                  <a:lnTo>
                    <a:pt x="83093" y="467031"/>
                  </a:lnTo>
                  <a:cubicBezTo>
                    <a:pt x="37202" y="467031"/>
                    <a:pt x="0" y="429829"/>
                    <a:pt x="0" y="383938"/>
                  </a:cubicBezTo>
                  <a:lnTo>
                    <a:pt x="0" y="83093"/>
                  </a:lnTo>
                  <a:cubicBezTo>
                    <a:pt x="0" y="37202"/>
                    <a:pt x="37202" y="0"/>
                    <a:pt x="830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7000"/>
                  </a:srgbClr>
                </a:gs>
                <a:gs pos="100000">
                  <a:srgbClr val="289271">
                    <a:alpha val="17000"/>
                  </a:srgbClr>
                </a:gs>
              </a:gsLst>
              <a:lin ang="0"/>
            </a:gradFill>
            <a:ln w="133350" cap="rnd">
              <a:gradFill>
                <a:gsLst>
                  <a:gs pos="0">
                    <a:srgbClr val="89FFDB">
                      <a:alpha val="17000"/>
                    </a:srgbClr>
                  </a:gs>
                  <a:gs pos="100000">
                    <a:srgbClr val="289271">
                      <a:alpha val="17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30084" cy="505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123749" y="6437333"/>
            <a:ext cx="3527753" cy="634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4200" spc="-105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ISACK RAFAEL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03039" y="7056538"/>
            <a:ext cx="2024964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25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RM - 561943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511756" y="3588233"/>
            <a:ext cx="4751741" cy="1450386"/>
            <a:chOff x="0" y="0"/>
            <a:chExt cx="1530084" cy="46703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30084" cy="467031"/>
            </a:xfrm>
            <a:custGeom>
              <a:avLst/>
              <a:gdLst/>
              <a:ahLst/>
              <a:cxnLst/>
              <a:rect r="r" b="b" t="t" l="l"/>
              <a:pathLst>
                <a:path h="467031" w="1530084">
                  <a:moveTo>
                    <a:pt x="83093" y="0"/>
                  </a:moveTo>
                  <a:lnTo>
                    <a:pt x="1446991" y="0"/>
                  </a:lnTo>
                  <a:cubicBezTo>
                    <a:pt x="1492882" y="0"/>
                    <a:pt x="1530084" y="37202"/>
                    <a:pt x="1530084" y="83093"/>
                  </a:cubicBezTo>
                  <a:lnTo>
                    <a:pt x="1530084" y="383938"/>
                  </a:lnTo>
                  <a:cubicBezTo>
                    <a:pt x="1530084" y="429829"/>
                    <a:pt x="1492882" y="467031"/>
                    <a:pt x="1446991" y="467031"/>
                  </a:cubicBezTo>
                  <a:lnTo>
                    <a:pt x="83093" y="467031"/>
                  </a:lnTo>
                  <a:cubicBezTo>
                    <a:pt x="37202" y="467031"/>
                    <a:pt x="0" y="429829"/>
                    <a:pt x="0" y="383938"/>
                  </a:cubicBezTo>
                  <a:lnTo>
                    <a:pt x="0" y="83093"/>
                  </a:lnTo>
                  <a:cubicBezTo>
                    <a:pt x="0" y="37202"/>
                    <a:pt x="37202" y="0"/>
                    <a:pt x="830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7000"/>
                  </a:srgbClr>
                </a:gs>
                <a:gs pos="100000">
                  <a:srgbClr val="289271">
                    <a:alpha val="17000"/>
                  </a:srgbClr>
                </a:gs>
              </a:gsLst>
              <a:lin ang="0"/>
            </a:gradFill>
            <a:ln w="133350" cap="rnd">
              <a:gradFill>
                <a:gsLst>
                  <a:gs pos="0">
                    <a:srgbClr val="89FFDB">
                      <a:alpha val="17000"/>
                    </a:srgbClr>
                  </a:gs>
                  <a:gs pos="100000">
                    <a:srgbClr val="289271">
                      <a:alpha val="17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530084" cy="505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952484" y="3844963"/>
            <a:ext cx="3991502" cy="634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4200" spc="-105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TIPHANY NEMET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75144" y="4493004"/>
            <a:ext cx="2024964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25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RM - 566355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2157454" y="3643922"/>
            <a:ext cx="4751741" cy="1450386"/>
            <a:chOff x="0" y="0"/>
            <a:chExt cx="1530084" cy="46703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30084" cy="467031"/>
            </a:xfrm>
            <a:custGeom>
              <a:avLst/>
              <a:gdLst/>
              <a:ahLst/>
              <a:cxnLst/>
              <a:rect r="r" b="b" t="t" l="l"/>
              <a:pathLst>
                <a:path h="467031" w="1530084">
                  <a:moveTo>
                    <a:pt x="83093" y="0"/>
                  </a:moveTo>
                  <a:lnTo>
                    <a:pt x="1446991" y="0"/>
                  </a:lnTo>
                  <a:cubicBezTo>
                    <a:pt x="1492882" y="0"/>
                    <a:pt x="1530084" y="37202"/>
                    <a:pt x="1530084" y="83093"/>
                  </a:cubicBezTo>
                  <a:lnTo>
                    <a:pt x="1530084" y="383938"/>
                  </a:lnTo>
                  <a:cubicBezTo>
                    <a:pt x="1530084" y="429829"/>
                    <a:pt x="1492882" y="467031"/>
                    <a:pt x="1446991" y="467031"/>
                  </a:cubicBezTo>
                  <a:lnTo>
                    <a:pt x="83093" y="467031"/>
                  </a:lnTo>
                  <a:cubicBezTo>
                    <a:pt x="37202" y="467031"/>
                    <a:pt x="0" y="429829"/>
                    <a:pt x="0" y="383938"/>
                  </a:cubicBezTo>
                  <a:lnTo>
                    <a:pt x="0" y="83093"/>
                  </a:lnTo>
                  <a:cubicBezTo>
                    <a:pt x="0" y="37202"/>
                    <a:pt x="37202" y="0"/>
                    <a:pt x="830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7000"/>
                  </a:srgbClr>
                </a:gs>
                <a:gs pos="100000">
                  <a:srgbClr val="289271">
                    <a:alpha val="17000"/>
                  </a:srgbClr>
                </a:gs>
              </a:gsLst>
              <a:lin ang="0"/>
            </a:gradFill>
            <a:ln w="133350" cap="rnd">
              <a:gradFill>
                <a:gsLst>
                  <a:gs pos="0">
                    <a:srgbClr val="89FFDB">
                      <a:alpha val="17000"/>
                    </a:srgbClr>
                  </a:gs>
                  <a:gs pos="100000">
                    <a:srgbClr val="289271">
                      <a:alpha val="17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30084" cy="505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2422540" y="3895723"/>
            <a:ext cx="4393019" cy="634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4200" spc="-105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NICOLE LOURIVAL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20842" y="4548693"/>
            <a:ext cx="2024964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25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RM - 561943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2157454" y="6151767"/>
            <a:ext cx="4751741" cy="1450386"/>
            <a:chOff x="0" y="0"/>
            <a:chExt cx="1530084" cy="46703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530084" cy="467031"/>
            </a:xfrm>
            <a:custGeom>
              <a:avLst/>
              <a:gdLst/>
              <a:ahLst/>
              <a:cxnLst/>
              <a:rect r="r" b="b" t="t" l="l"/>
              <a:pathLst>
                <a:path h="467031" w="1530084">
                  <a:moveTo>
                    <a:pt x="83093" y="0"/>
                  </a:moveTo>
                  <a:lnTo>
                    <a:pt x="1446991" y="0"/>
                  </a:lnTo>
                  <a:cubicBezTo>
                    <a:pt x="1492882" y="0"/>
                    <a:pt x="1530084" y="37202"/>
                    <a:pt x="1530084" y="83093"/>
                  </a:cubicBezTo>
                  <a:lnTo>
                    <a:pt x="1530084" y="383938"/>
                  </a:lnTo>
                  <a:cubicBezTo>
                    <a:pt x="1530084" y="429829"/>
                    <a:pt x="1492882" y="467031"/>
                    <a:pt x="1446991" y="467031"/>
                  </a:cubicBezTo>
                  <a:lnTo>
                    <a:pt x="83093" y="467031"/>
                  </a:lnTo>
                  <a:cubicBezTo>
                    <a:pt x="37202" y="467031"/>
                    <a:pt x="0" y="429829"/>
                    <a:pt x="0" y="383938"/>
                  </a:cubicBezTo>
                  <a:lnTo>
                    <a:pt x="0" y="83093"/>
                  </a:lnTo>
                  <a:cubicBezTo>
                    <a:pt x="0" y="37202"/>
                    <a:pt x="37202" y="0"/>
                    <a:pt x="830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7000"/>
                  </a:srgbClr>
                </a:gs>
                <a:gs pos="100000">
                  <a:srgbClr val="289271">
                    <a:alpha val="17000"/>
                  </a:srgbClr>
                </a:gs>
              </a:gsLst>
              <a:lin ang="0"/>
            </a:gradFill>
            <a:ln w="133350" cap="rnd">
              <a:gradFill>
                <a:gsLst>
                  <a:gs pos="0">
                    <a:srgbClr val="89FFDB">
                      <a:alpha val="17000"/>
                    </a:srgbClr>
                  </a:gs>
                  <a:gs pos="100000">
                    <a:srgbClr val="289271">
                      <a:alpha val="17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530084" cy="505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2307718" y="6466583"/>
            <a:ext cx="4884315" cy="637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7"/>
              </a:lnSpc>
            </a:pPr>
            <a:r>
              <a:rPr lang="en-US" b="true" sz="4215" spc="-10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VINÍCIUS MUGNES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520842" y="7056538"/>
            <a:ext cx="2024964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25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RM - 563106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197495" y="1019175"/>
            <a:ext cx="5987860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-20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Nosso Time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17734" y="1607217"/>
            <a:ext cx="5058354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0"/>
              </a:lnSpc>
            </a:pPr>
            <a:r>
              <a:rPr lang="en-US" sz="9200" spc="-23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Índice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17734" y="3133382"/>
            <a:ext cx="8264852" cy="687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4.  CONTEXTO </a:t>
            </a:r>
          </a:p>
          <a:p>
            <a:pPr algn="l"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5.  PÚBLICO-ALVO</a:t>
            </a:r>
          </a:p>
          <a:p>
            <a:pPr algn="l"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7.  SOLUÇÃO ATUALIZADA DESAFIO 1</a:t>
            </a:r>
          </a:p>
          <a:p>
            <a:pPr algn="l"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8.  SOLUÇÃO ATUALIZADA DESAFIO 2</a:t>
            </a:r>
          </a:p>
          <a:p>
            <a:pPr algn="l"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9.  SOLUÇÃO ATUALIZADA DESAFIO 3</a:t>
            </a:r>
          </a:p>
          <a:p>
            <a:pPr algn="l"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10. DESENHO DA ARQUITETURA </a:t>
            </a:r>
          </a:p>
          <a:p>
            <a:pPr algn="l"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11.  DESCRIÇÃO DA ARQUITETURA </a:t>
            </a:r>
          </a:p>
          <a:p>
            <a:pPr algn="l"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12. PROTÓTIPOS </a:t>
            </a:r>
          </a:p>
          <a:p>
            <a:pPr algn="l"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13. PLANEJAMENTO E GESTÃO</a:t>
            </a:r>
          </a:p>
          <a:p>
            <a:pPr algn="l">
              <a:lnSpc>
                <a:spcPts val="4999"/>
              </a:lnSpc>
            </a:pPr>
            <a:r>
              <a:rPr lang="en-US" sz="2499" spc="3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14. AGRADECIMENTOS</a:t>
            </a:r>
          </a:p>
          <a:p>
            <a:pPr algn="l">
              <a:lnSpc>
                <a:spcPts val="499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54507" y="1653456"/>
            <a:ext cx="8939624" cy="219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811"/>
              </a:lnSpc>
            </a:pPr>
            <a:r>
              <a:rPr lang="en-US" sz="14373" spc="-35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DataBus?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54507" y="1019175"/>
            <a:ext cx="11679801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POR QUE CRIAMOS A</a:t>
            </a:r>
          </a:p>
          <a:p>
            <a:pPr algn="l">
              <a:lnSpc>
                <a:spcPts val="660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827005" y="5581920"/>
            <a:ext cx="9682760" cy="9682760"/>
          </a:xfrm>
          <a:custGeom>
            <a:avLst/>
            <a:gdLst/>
            <a:ahLst/>
            <a:cxnLst/>
            <a:rect r="r" b="b" t="t" l="l"/>
            <a:pathLst>
              <a:path h="9682760" w="9682760">
                <a:moveTo>
                  <a:pt x="0" y="0"/>
                </a:moveTo>
                <a:lnTo>
                  <a:pt x="9682759" y="0"/>
                </a:lnTo>
                <a:lnTo>
                  <a:pt x="9682759" y="9682760"/>
                </a:lnTo>
                <a:lnTo>
                  <a:pt x="0" y="968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381684"/>
            <a:ext cx="9136143" cy="3141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eramos permitir que a Cl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ic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kBus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compreenda o comportamento de seus clientes com mais precisão, otimizando o timing e o conteúdo das ações de marketing, e aumentando a conversão de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ve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ndas com base em dado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 reais.</a:t>
            </a:r>
          </a:p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521468">
            <a:off x="-1935759" y="-1343554"/>
            <a:ext cx="3537731" cy="3537731"/>
          </a:xfrm>
          <a:custGeom>
            <a:avLst/>
            <a:gdLst/>
            <a:ahLst/>
            <a:cxnLst/>
            <a:rect r="r" b="b" t="t" l="l"/>
            <a:pathLst>
              <a:path h="3537731" w="3537731">
                <a:moveTo>
                  <a:pt x="0" y="0"/>
                </a:moveTo>
                <a:lnTo>
                  <a:pt x="3537732" y="0"/>
                </a:lnTo>
                <a:lnTo>
                  <a:pt x="3537732" y="3537731"/>
                </a:lnTo>
                <a:lnTo>
                  <a:pt x="0" y="353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026353" y="2185511"/>
            <a:ext cx="4834841" cy="8423951"/>
            <a:chOff x="0" y="0"/>
            <a:chExt cx="726717" cy="12661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26717" cy="1266190"/>
            </a:xfrm>
            <a:custGeom>
              <a:avLst/>
              <a:gdLst/>
              <a:ahLst/>
              <a:cxnLst/>
              <a:rect r="r" b="b" t="t" l="l"/>
              <a:pathLst>
                <a:path h="1266190" w="726717">
                  <a:moveTo>
                    <a:pt x="36829" y="0"/>
                  </a:moveTo>
                  <a:lnTo>
                    <a:pt x="689887" y="0"/>
                  </a:lnTo>
                  <a:cubicBezTo>
                    <a:pt x="699655" y="0"/>
                    <a:pt x="709023" y="3880"/>
                    <a:pt x="715930" y="10787"/>
                  </a:cubicBezTo>
                  <a:cubicBezTo>
                    <a:pt x="722837" y="17694"/>
                    <a:pt x="726717" y="27062"/>
                    <a:pt x="726717" y="36829"/>
                  </a:cubicBezTo>
                  <a:lnTo>
                    <a:pt x="726717" y="1229361"/>
                  </a:lnTo>
                  <a:cubicBezTo>
                    <a:pt x="726717" y="1249701"/>
                    <a:pt x="710228" y="1266190"/>
                    <a:pt x="689887" y="1266190"/>
                  </a:cubicBezTo>
                  <a:lnTo>
                    <a:pt x="36829" y="1266190"/>
                  </a:lnTo>
                  <a:cubicBezTo>
                    <a:pt x="16489" y="1266190"/>
                    <a:pt x="0" y="1249701"/>
                    <a:pt x="0" y="1229361"/>
                  </a:cubicBezTo>
                  <a:lnTo>
                    <a:pt x="0" y="36829"/>
                  </a:lnTo>
                  <a:cubicBezTo>
                    <a:pt x="0" y="16489"/>
                    <a:pt x="16489" y="0"/>
                    <a:pt x="36829" y="0"/>
                  </a:cubicBezTo>
                  <a:close/>
                </a:path>
              </a:pathLst>
            </a:custGeom>
            <a:blipFill>
              <a:blip r:embed="rId4"/>
              <a:stretch>
                <a:fillRect l="-37117" t="0" r="-37117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0933016" y="-618878"/>
            <a:ext cx="14351417" cy="14351417"/>
          </a:xfrm>
          <a:custGeom>
            <a:avLst/>
            <a:gdLst/>
            <a:ahLst/>
            <a:cxnLst/>
            <a:rect r="r" b="b" t="t" l="l"/>
            <a:pathLst>
              <a:path h="14351417" w="14351417">
                <a:moveTo>
                  <a:pt x="0" y="0"/>
                </a:moveTo>
                <a:lnTo>
                  <a:pt x="14351417" y="0"/>
                </a:lnTo>
                <a:lnTo>
                  <a:pt x="14351417" y="14351417"/>
                </a:lnTo>
                <a:lnTo>
                  <a:pt x="0" y="14351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7118965" y="-4574557"/>
            <a:ext cx="8162790" cy="8162790"/>
          </a:xfrm>
          <a:custGeom>
            <a:avLst/>
            <a:gdLst/>
            <a:ahLst/>
            <a:cxnLst/>
            <a:rect r="r" b="b" t="t" l="l"/>
            <a:pathLst>
              <a:path h="8162790" w="8162790">
                <a:moveTo>
                  <a:pt x="0" y="0"/>
                </a:moveTo>
                <a:lnTo>
                  <a:pt x="8162790" y="0"/>
                </a:lnTo>
                <a:lnTo>
                  <a:pt x="8162790" y="8162790"/>
                </a:lnTo>
                <a:lnTo>
                  <a:pt x="0" y="81627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8710484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20"/>
              </a:lnSpc>
            </a:pPr>
            <a:r>
              <a:rPr lang="en-US" sz="9200" spc="-23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Público-Alvo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118965" y="4029041"/>
            <a:ext cx="4095656" cy="3965778"/>
            <a:chOff x="0" y="0"/>
            <a:chExt cx="5460875" cy="52877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961923" y="0"/>
              <a:ext cx="3410778" cy="3410778"/>
            </a:xfrm>
            <a:custGeom>
              <a:avLst/>
              <a:gdLst/>
              <a:ahLst/>
              <a:cxnLst/>
              <a:rect r="r" b="b" t="t" l="l"/>
              <a:pathLst>
                <a:path h="3410778" w="3410778">
                  <a:moveTo>
                    <a:pt x="0" y="0"/>
                  </a:moveTo>
                  <a:lnTo>
                    <a:pt x="3410778" y="0"/>
                  </a:lnTo>
                  <a:lnTo>
                    <a:pt x="3410778" y="3410778"/>
                  </a:lnTo>
                  <a:lnTo>
                    <a:pt x="0" y="3410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1226153" y="264236"/>
              <a:ext cx="2882317" cy="2882306"/>
              <a:chOff x="0" y="0"/>
              <a:chExt cx="6350000" cy="634997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4906" t="0" r="-24906" b="0"/>
                </a:stretch>
              </a:blip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3680122"/>
              <a:ext cx="5460875" cy="16075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38"/>
                </a:lnSpc>
              </a:pPr>
              <a:r>
                <a:rPr lang="en-US" sz="3292" spc="-8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Equipe de Marketing e dados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898088" y="4029041"/>
            <a:ext cx="2558084" cy="2558084"/>
          </a:xfrm>
          <a:custGeom>
            <a:avLst/>
            <a:gdLst/>
            <a:ahLst/>
            <a:cxnLst/>
            <a:rect r="r" b="b" t="t" l="l"/>
            <a:pathLst>
              <a:path h="2558084" w="2558084">
                <a:moveTo>
                  <a:pt x="0" y="0"/>
                </a:moveTo>
                <a:lnTo>
                  <a:pt x="2558084" y="0"/>
                </a:lnTo>
                <a:lnTo>
                  <a:pt x="2558084" y="2558084"/>
                </a:lnTo>
                <a:lnTo>
                  <a:pt x="0" y="2558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096261" y="4227218"/>
            <a:ext cx="2161738" cy="2161729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176646" y="6758176"/>
            <a:ext cx="4095656" cy="1236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8"/>
              </a:lnSpc>
            </a:pPr>
            <a:r>
              <a:rPr lang="en-US" sz="3292" spc="-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Empresas de transporte parceiras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059818" y="4029041"/>
            <a:ext cx="4095656" cy="3965778"/>
            <a:chOff x="0" y="0"/>
            <a:chExt cx="5460875" cy="52877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961923" y="0"/>
              <a:ext cx="3410778" cy="3410778"/>
            </a:xfrm>
            <a:custGeom>
              <a:avLst/>
              <a:gdLst/>
              <a:ahLst/>
              <a:cxnLst/>
              <a:rect r="r" b="b" t="t" l="l"/>
              <a:pathLst>
                <a:path h="3410778" w="3410778">
                  <a:moveTo>
                    <a:pt x="0" y="0"/>
                  </a:moveTo>
                  <a:lnTo>
                    <a:pt x="3410778" y="0"/>
                  </a:lnTo>
                  <a:lnTo>
                    <a:pt x="3410778" y="3410778"/>
                  </a:lnTo>
                  <a:lnTo>
                    <a:pt x="0" y="34107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1226153" y="264236"/>
              <a:ext cx="2882317" cy="2882306"/>
              <a:chOff x="0" y="0"/>
              <a:chExt cx="6350000" cy="634997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5046" t="0" r="-25046" b="0"/>
                </a:stretch>
              </a:blip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3680122"/>
              <a:ext cx="5460875" cy="16075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38"/>
                </a:lnSpc>
              </a:pPr>
              <a:r>
                <a:rPr lang="en-US" sz="3292" spc="-8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Usuários da ClickBus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00617" y="1929183"/>
            <a:ext cx="7147790" cy="1666580"/>
            <a:chOff x="0" y="0"/>
            <a:chExt cx="1983392" cy="4624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83392" cy="462448"/>
            </a:xfrm>
            <a:custGeom>
              <a:avLst/>
              <a:gdLst/>
              <a:ahLst/>
              <a:cxnLst/>
              <a:rect r="r" b="b" t="t" l="l"/>
              <a:pathLst>
                <a:path h="462448" w="1983392">
                  <a:moveTo>
                    <a:pt x="55239" y="0"/>
                  </a:moveTo>
                  <a:lnTo>
                    <a:pt x="1928153" y="0"/>
                  </a:lnTo>
                  <a:cubicBezTo>
                    <a:pt x="1958661" y="0"/>
                    <a:pt x="1983392" y="24731"/>
                    <a:pt x="1983392" y="55239"/>
                  </a:cubicBezTo>
                  <a:lnTo>
                    <a:pt x="1983392" y="407209"/>
                  </a:lnTo>
                  <a:cubicBezTo>
                    <a:pt x="1983392" y="421859"/>
                    <a:pt x="1977572" y="435909"/>
                    <a:pt x="1967213" y="446269"/>
                  </a:cubicBezTo>
                  <a:cubicBezTo>
                    <a:pt x="1956854" y="456628"/>
                    <a:pt x="1942803" y="462448"/>
                    <a:pt x="1928153" y="462448"/>
                  </a:cubicBezTo>
                  <a:lnTo>
                    <a:pt x="55239" y="462448"/>
                  </a:lnTo>
                  <a:cubicBezTo>
                    <a:pt x="24731" y="462448"/>
                    <a:pt x="0" y="437716"/>
                    <a:pt x="0" y="407209"/>
                  </a:cubicBezTo>
                  <a:lnTo>
                    <a:pt x="0" y="55239"/>
                  </a:lnTo>
                  <a:cubicBezTo>
                    <a:pt x="0" y="40589"/>
                    <a:pt x="5820" y="26539"/>
                    <a:pt x="16179" y="16179"/>
                  </a:cubicBezTo>
                  <a:cubicBezTo>
                    <a:pt x="26539" y="5820"/>
                    <a:pt x="40589" y="0"/>
                    <a:pt x="55239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983392" cy="519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500617" y="4310210"/>
            <a:ext cx="7147790" cy="1666580"/>
            <a:chOff x="0" y="0"/>
            <a:chExt cx="1983392" cy="4624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83392" cy="462448"/>
            </a:xfrm>
            <a:custGeom>
              <a:avLst/>
              <a:gdLst/>
              <a:ahLst/>
              <a:cxnLst/>
              <a:rect r="r" b="b" t="t" l="l"/>
              <a:pathLst>
                <a:path h="462448" w="1983392">
                  <a:moveTo>
                    <a:pt x="55239" y="0"/>
                  </a:moveTo>
                  <a:lnTo>
                    <a:pt x="1928153" y="0"/>
                  </a:lnTo>
                  <a:cubicBezTo>
                    <a:pt x="1958661" y="0"/>
                    <a:pt x="1983392" y="24731"/>
                    <a:pt x="1983392" y="55239"/>
                  </a:cubicBezTo>
                  <a:lnTo>
                    <a:pt x="1983392" y="407209"/>
                  </a:lnTo>
                  <a:cubicBezTo>
                    <a:pt x="1983392" y="421859"/>
                    <a:pt x="1977572" y="435909"/>
                    <a:pt x="1967213" y="446269"/>
                  </a:cubicBezTo>
                  <a:cubicBezTo>
                    <a:pt x="1956854" y="456628"/>
                    <a:pt x="1942803" y="462448"/>
                    <a:pt x="1928153" y="462448"/>
                  </a:cubicBezTo>
                  <a:lnTo>
                    <a:pt x="55239" y="462448"/>
                  </a:lnTo>
                  <a:cubicBezTo>
                    <a:pt x="24731" y="462448"/>
                    <a:pt x="0" y="437716"/>
                    <a:pt x="0" y="407209"/>
                  </a:cubicBezTo>
                  <a:lnTo>
                    <a:pt x="0" y="55239"/>
                  </a:lnTo>
                  <a:cubicBezTo>
                    <a:pt x="0" y="40589"/>
                    <a:pt x="5820" y="26539"/>
                    <a:pt x="16179" y="16179"/>
                  </a:cubicBezTo>
                  <a:cubicBezTo>
                    <a:pt x="26539" y="5820"/>
                    <a:pt x="40589" y="0"/>
                    <a:pt x="55239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983392" cy="519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00617" y="6794749"/>
            <a:ext cx="7147790" cy="1666580"/>
            <a:chOff x="0" y="0"/>
            <a:chExt cx="1983392" cy="4624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83392" cy="462448"/>
            </a:xfrm>
            <a:custGeom>
              <a:avLst/>
              <a:gdLst/>
              <a:ahLst/>
              <a:cxnLst/>
              <a:rect r="r" b="b" t="t" l="l"/>
              <a:pathLst>
                <a:path h="462448" w="1983392">
                  <a:moveTo>
                    <a:pt x="55239" y="0"/>
                  </a:moveTo>
                  <a:lnTo>
                    <a:pt x="1928153" y="0"/>
                  </a:lnTo>
                  <a:cubicBezTo>
                    <a:pt x="1958661" y="0"/>
                    <a:pt x="1983392" y="24731"/>
                    <a:pt x="1983392" y="55239"/>
                  </a:cubicBezTo>
                  <a:lnTo>
                    <a:pt x="1983392" y="407209"/>
                  </a:lnTo>
                  <a:cubicBezTo>
                    <a:pt x="1983392" y="421859"/>
                    <a:pt x="1977572" y="435909"/>
                    <a:pt x="1967213" y="446269"/>
                  </a:cubicBezTo>
                  <a:cubicBezTo>
                    <a:pt x="1956854" y="456628"/>
                    <a:pt x="1942803" y="462448"/>
                    <a:pt x="1928153" y="462448"/>
                  </a:cubicBezTo>
                  <a:lnTo>
                    <a:pt x="55239" y="462448"/>
                  </a:lnTo>
                  <a:cubicBezTo>
                    <a:pt x="24731" y="462448"/>
                    <a:pt x="0" y="437716"/>
                    <a:pt x="0" y="407209"/>
                  </a:cubicBezTo>
                  <a:lnTo>
                    <a:pt x="0" y="55239"/>
                  </a:lnTo>
                  <a:cubicBezTo>
                    <a:pt x="0" y="40589"/>
                    <a:pt x="5820" y="26539"/>
                    <a:pt x="16179" y="16179"/>
                  </a:cubicBezTo>
                  <a:cubicBezTo>
                    <a:pt x="26539" y="5820"/>
                    <a:pt x="40589" y="0"/>
                    <a:pt x="55239" y="0"/>
                  </a:cubicBezTo>
                  <a:close/>
                </a:path>
              </a:pathLst>
            </a:custGeom>
            <a:solidFill>
              <a:srgbClr val="89FFDB">
                <a:alpha val="6667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983392" cy="519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5209179">
            <a:off x="-3311841" y="-1305195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2552464" y="-239674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48328" y="2352596"/>
            <a:ext cx="823872" cy="819752"/>
          </a:xfrm>
          <a:custGeom>
            <a:avLst/>
            <a:gdLst/>
            <a:ahLst/>
            <a:cxnLst/>
            <a:rect r="r" b="b" t="t" l="l"/>
            <a:pathLst>
              <a:path h="819752" w="823872">
                <a:moveTo>
                  <a:pt x="0" y="0"/>
                </a:moveTo>
                <a:lnTo>
                  <a:pt x="823872" y="0"/>
                </a:lnTo>
                <a:lnTo>
                  <a:pt x="823872" y="819753"/>
                </a:lnTo>
                <a:lnTo>
                  <a:pt x="0" y="819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981678" y="4627566"/>
            <a:ext cx="6916066" cy="113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b="true" sz="3900" spc="-97">
                <a:solidFill>
                  <a:srgbClr val="89FFD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Prever o momento de compra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772128" y="4728358"/>
            <a:ext cx="830284" cy="830284"/>
          </a:xfrm>
          <a:custGeom>
            <a:avLst/>
            <a:gdLst/>
            <a:ahLst/>
            <a:cxnLst/>
            <a:rect r="r" b="b" t="t" l="l"/>
            <a:pathLst>
              <a:path h="830284" w="830284">
                <a:moveTo>
                  <a:pt x="0" y="0"/>
                </a:moveTo>
                <a:lnTo>
                  <a:pt x="830284" y="0"/>
                </a:lnTo>
                <a:lnTo>
                  <a:pt x="830284" y="830284"/>
                </a:lnTo>
                <a:lnTo>
                  <a:pt x="0" y="8302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726201" y="7110265"/>
            <a:ext cx="803564" cy="1004454"/>
          </a:xfrm>
          <a:custGeom>
            <a:avLst/>
            <a:gdLst/>
            <a:ahLst/>
            <a:cxnLst/>
            <a:rect r="r" b="b" t="t" l="l"/>
            <a:pathLst>
              <a:path h="1004454" w="803564">
                <a:moveTo>
                  <a:pt x="0" y="0"/>
                </a:moveTo>
                <a:lnTo>
                  <a:pt x="803564" y="0"/>
                </a:lnTo>
                <a:lnTo>
                  <a:pt x="803564" y="1004454"/>
                </a:lnTo>
                <a:lnTo>
                  <a:pt x="0" y="10044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43526" y="4602094"/>
            <a:ext cx="9134388" cy="219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840"/>
              </a:lnSpc>
            </a:pPr>
            <a:r>
              <a:rPr lang="en-US" sz="14400" spc="-35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ClickBus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5208" y="3804433"/>
            <a:ext cx="649269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DESAFIOS DA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99464" y="2466245"/>
            <a:ext cx="4979360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b="true" sz="3900" spc="-97">
                <a:solidFill>
                  <a:srgbClr val="89FFD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Segmentar clientes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72200" y="7326811"/>
            <a:ext cx="5673317" cy="60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6"/>
              </a:lnSpc>
            </a:pPr>
            <a:r>
              <a:rPr lang="en-US" sz="3996" spc="-99" b="true">
                <a:solidFill>
                  <a:srgbClr val="89FFD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Recomendar destinos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938662" y="-1071754"/>
            <a:ext cx="12080440" cy="12080440"/>
          </a:xfrm>
          <a:custGeom>
            <a:avLst/>
            <a:gdLst/>
            <a:ahLst/>
            <a:cxnLst/>
            <a:rect r="r" b="b" t="t" l="l"/>
            <a:pathLst>
              <a:path h="12080440" w="12080440">
                <a:moveTo>
                  <a:pt x="0" y="0"/>
                </a:moveTo>
                <a:lnTo>
                  <a:pt x="12080439" y="0"/>
                </a:lnTo>
                <a:lnTo>
                  <a:pt x="12080439" y="12080440"/>
                </a:lnTo>
                <a:lnTo>
                  <a:pt x="0" y="12080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54507" y="1726775"/>
            <a:ext cx="16110373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-20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Segmentação de Clientes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4507" y="1019175"/>
            <a:ext cx="1687436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SOLUÇÃO ATUALIZADA DESAFIO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45339" y="4092166"/>
            <a:ext cx="10645081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00"/>
              </a:lnSpc>
            </a:pP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Agrupar clientes 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comportament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spc="-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(frequênc</a:t>
            </a:r>
            <a:r>
              <a:rPr lang="en-US" sz="3000" spc="-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3000" spc="-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a, </a:t>
            </a:r>
            <a:r>
              <a:rPr lang="en-US" sz="3000" spc="-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ti</a:t>
            </a:r>
            <a:r>
              <a:rPr lang="en-US" sz="3000" spc="-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cke</a:t>
            </a:r>
            <a:r>
              <a:rPr lang="en-US" sz="3000" spc="-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3000" spc="-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 médi</a:t>
            </a:r>
            <a:r>
              <a:rPr lang="en-US" sz="3000" spc="-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3000" spc="-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, etc.)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5339" y="5769256"/>
            <a:ext cx="1064508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SQL com 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funções analíticas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3000" spc="-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RANK, </a:t>
            </a:r>
            <a:r>
              <a:rPr lang="en-US" sz="3000" spc="-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NTILE, </a:t>
            </a:r>
            <a:r>
              <a:rPr lang="en-US" sz="3000" spc="-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DENSE_RANK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4310690"/>
            <a:ext cx="182216" cy="18221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00000"/>
                  </a:srgbClr>
                </a:gs>
                <a:gs pos="100000">
                  <a:srgbClr val="289271">
                    <a:alpha val="100000"/>
                  </a:srgbClr>
                </a:gs>
              </a:gsLst>
              <a:lin ang="0"/>
            </a:gradFill>
            <a:ln w="19050" cap="sq">
              <a:gradFill>
                <a:gsLst>
                  <a:gs pos="0">
                    <a:srgbClr val="89FFDB">
                      <a:alpha val="100000"/>
                    </a:srgbClr>
                  </a:gs>
                  <a:gs pos="100000">
                    <a:srgbClr val="289271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2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5973423"/>
            <a:ext cx="182216" cy="18221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00000"/>
                  </a:srgbClr>
                </a:gs>
                <a:gs pos="100000">
                  <a:srgbClr val="289271">
                    <a:alpha val="100000"/>
                  </a:srgbClr>
                </a:gs>
              </a:gsLst>
              <a:lin ang="0"/>
            </a:gradFill>
            <a:ln w="19050" cap="sq">
              <a:gradFill>
                <a:gsLst>
                  <a:gs pos="0">
                    <a:srgbClr val="89FFDB">
                      <a:alpha val="100000"/>
                    </a:srgbClr>
                  </a:gs>
                  <a:gs pos="100000">
                    <a:srgbClr val="289271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2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36447" y="7112280"/>
            <a:ext cx="10645081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Views com per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fis:</a:t>
            </a:r>
            <a:r>
              <a:rPr lang="en-US" sz="3000" spc="-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 frequente, ocasional, antecipado, última</a:t>
            </a:r>
            <a:r>
              <a:rPr lang="en-US" sz="3000" spc="-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 hora.</a:t>
            </a:r>
          </a:p>
          <a:p>
            <a:pPr algn="just">
              <a:lnSpc>
                <a:spcPts val="4200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7316447"/>
            <a:ext cx="182216" cy="18221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00000"/>
                  </a:srgbClr>
                </a:gs>
                <a:gs pos="100000">
                  <a:srgbClr val="289271">
                    <a:alpha val="100000"/>
                  </a:srgbClr>
                </a:gs>
              </a:gsLst>
              <a:lin ang="0"/>
            </a:gradFill>
            <a:ln w="19050" cap="sq">
              <a:gradFill>
                <a:gsLst>
                  <a:gs pos="0">
                    <a:srgbClr val="89FFDB">
                      <a:alpha val="100000"/>
                    </a:srgbClr>
                  </a:gs>
                  <a:gs pos="100000">
                    <a:srgbClr val="289271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2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938662" y="-1071754"/>
            <a:ext cx="12080440" cy="12080440"/>
          </a:xfrm>
          <a:custGeom>
            <a:avLst/>
            <a:gdLst/>
            <a:ahLst/>
            <a:cxnLst/>
            <a:rect r="r" b="b" t="t" l="l"/>
            <a:pathLst>
              <a:path h="12080440" w="12080440">
                <a:moveTo>
                  <a:pt x="0" y="0"/>
                </a:moveTo>
                <a:lnTo>
                  <a:pt x="12080439" y="0"/>
                </a:lnTo>
                <a:lnTo>
                  <a:pt x="12080439" y="12080440"/>
                </a:lnTo>
                <a:lnTo>
                  <a:pt x="0" y="12080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54507" y="1726775"/>
            <a:ext cx="16110373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-20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Momento da Próxima Compra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4507" y="1019175"/>
            <a:ext cx="1642848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SOLUÇÃO ATUALIZADA DESAFIO 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45339" y="4092166"/>
            <a:ext cx="1064508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00"/>
              </a:lnSpc>
            </a:pP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Identificar clientes que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comprarã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 </a:t>
            </a:r>
            <a:r>
              <a:rPr lang="en-US" sz="3000" spc="-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7 ou 30 dias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5339" y="5464807"/>
            <a:ext cx="1158461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SQL com lógica d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regras </a:t>
            </a:r>
            <a:r>
              <a:rPr lang="en-US" sz="3000" spc="-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(CASE WHEN, IF, ELSE)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algn="just">
              <a:lnSpc>
                <a:spcPts val="4200"/>
              </a:lnSpc>
            </a:pPr>
            <a:r>
              <a:rPr lang="en-US" sz="3000" spc="-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Python (opcional)</a:t>
            </a:r>
            <a:r>
              <a:rPr lang="en-US" b="true" sz="3000" spc="-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para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mod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elos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preditivos mais avançados.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4310690"/>
            <a:ext cx="182216" cy="18221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00000"/>
                  </a:srgbClr>
                </a:gs>
                <a:gs pos="100000">
                  <a:srgbClr val="289271">
                    <a:alpha val="100000"/>
                  </a:srgbClr>
                </a:gs>
              </a:gsLst>
              <a:lin ang="0"/>
            </a:gradFill>
            <a:ln w="19050" cap="sq">
              <a:gradFill>
                <a:gsLst>
                  <a:gs pos="0">
                    <a:srgbClr val="89FFDB">
                      <a:alpha val="100000"/>
                    </a:srgbClr>
                  </a:gs>
                  <a:gs pos="100000">
                    <a:srgbClr val="289271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2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5668974"/>
            <a:ext cx="182216" cy="18221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00000"/>
                  </a:srgbClr>
                </a:gs>
                <a:gs pos="100000">
                  <a:srgbClr val="289271">
                    <a:alpha val="100000"/>
                  </a:srgbClr>
                </a:gs>
              </a:gsLst>
              <a:lin ang="0"/>
            </a:gradFill>
            <a:ln w="19050" cap="sq">
              <a:gradFill>
                <a:gsLst>
                  <a:gs pos="0">
                    <a:srgbClr val="89FFDB">
                      <a:alpha val="100000"/>
                    </a:srgbClr>
                  </a:gs>
                  <a:gs pos="100000">
                    <a:srgbClr val="289271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2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62254" y="7455532"/>
            <a:ext cx="1064508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Geração de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score de propensão: </a:t>
            </a:r>
            <a:r>
              <a:rPr lang="en-US" sz="3000" spc="-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Alta / Média / Baixa.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7659699"/>
            <a:ext cx="182216" cy="18221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00000"/>
                  </a:srgbClr>
                </a:gs>
                <a:gs pos="100000">
                  <a:srgbClr val="289271">
                    <a:alpha val="100000"/>
                  </a:srgbClr>
                </a:gs>
              </a:gsLst>
              <a:lin ang="0"/>
            </a:gradFill>
            <a:ln w="19050" cap="sq">
              <a:gradFill>
                <a:gsLst>
                  <a:gs pos="0">
                    <a:srgbClr val="89FFDB">
                      <a:alpha val="100000"/>
                    </a:srgbClr>
                  </a:gs>
                  <a:gs pos="100000">
                    <a:srgbClr val="289271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2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9938662" y="-1071754"/>
            <a:ext cx="12080440" cy="12080440"/>
          </a:xfrm>
          <a:custGeom>
            <a:avLst/>
            <a:gdLst/>
            <a:ahLst/>
            <a:cxnLst/>
            <a:rect r="r" b="b" t="t" l="l"/>
            <a:pathLst>
              <a:path h="12080440" w="12080440">
                <a:moveTo>
                  <a:pt x="0" y="0"/>
                </a:moveTo>
                <a:lnTo>
                  <a:pt x="12080439" y="0"/>
                </a:lnTo>
                <a:lnTo>
                  <a:pt x="12080439" y="12080440"/>
                </a:lnTo>
                <a:lnTo>
                  <a:pt x="0" y="12080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54507" y="1726775"/>
            <a:ext cx="16110373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-20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Recomendação de Destinos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4507" y="1019175"/>
            <a:ext cx="1072760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SOLUÇÃO DESAFIO 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45339" y="4092166"/>
            <a:ext cx="14116566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00"/>
              </a:lnSpc>
            </a:pPr>
            <a:r>
              <a:rPr lang="en-US" sz="3000" spc="-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Prever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qual o </a:t>
            </a:r>
            <a:r>
              <a:rPr lang="en-US" sz="3000" spc="-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próximo trecho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spc="-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(origem-destin</a:t>
            </a:r>
            <a:r>
              <a:rPr lang="en-US" sz="3000" spc="-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o)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que 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cliente tem maior chance de 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omprar.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5339" y="5586905"/>
            <a:ext cx="1443354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SQL utilizando </a:t>
            </a:r>
            <a:r>
              <a:rPr lang="en-US" sz="3000" spc="-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FIRST_VALUE(), RANK(), ROW_NUMBER()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algn="just">
              <a:lnSpc>
                <a:spcPts val="4200"/>
              </a:lnSpc>
            </a:pPr>
            <a:r>
              <a:rPr lang="en-US" sz="3000" spc="-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Python (opcio</a:t>
            </a:r>
            <a:r>
              <a:rPr lang="en-US" sz="3000" spc="-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nal)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para recomendação mais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precisa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com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spc="-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Machine Learning;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4310690"/>
            <a:ext cx="182216" cy="18221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00000"/>
                  </a:srgbClr>
                </a:gs>
                <a:gs pos="100000">
                  <a:srgbClr val="289271">
                    <a:alpha val="100000"/>
                  </a:srgbClr>
                </a:gs>
              </a:gsLst>
              <a:lin ang="0"/>
            </a:gradFill>
            <a:ln w="19050" cap="sq">
              <a:gradFill>
                <a:gsLst>
                  <a:gs pos="0">
                    <a:srgbClr val="89FFDB">
                      <a:alpha val="100000"/>
                    </a:srgbClr>
                  </a:gs>
                  <a:gs pos="100000">
                    <a:srgbClr val="289271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2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5791072"/>
            <a:ext cx="182216" cy="18221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00000"/>
                  </a:srgbClr>
                </a:gs>
                <a:gs pos="100000">
                  <a:srgbClr val="289271">
                    <a:alpha val="100000"/>
                  </a:srgbClr>
                </a:gs>
              </a:gsLst>
              <a:lin ang="0"/>
            </a:gradFill>
            <a:ln w="19050" cap="sq">
              <a:gradFill>
                <a:gsLst>
                  <a:gs pos="0">
                    <a:srgbClr val="89FFDB">
                      <a:alpha val="100000"/>
                    </a:srgbClr>
                  </a:gs>
                  <a:gs pos="100000">
                    <a:srgbClr val="289271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2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36447" y="7281668"/>
            <a:ext cx="1064508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spc="-75">
                <a:solidFill>
                  <a:srgbClr val="89FFDB"/>
                </a:solidFill>
                <a:latin typeface="Poppins"/>
                <a:ea typeface="Poppins"/>
                <a:cs typeface="Poppins"/>
                <a:sym typeface="Poppins"/>
              </a:rPr>
              <a:t>Dashboard 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</a:t>
            </a:r>
            <a:r>
              <a:rPr lang="en-US" sz="3000" spc="-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Power BI;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7485835"/>
            <a:ext cx="182216" cy="18221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9FFDB">
                    <a:alpha val="100000"/>
                  </a:srgbClr>
                </a:gs>
                <a:gs pos="100000">
                  <a:srgbClr val="289271">
                    <a:alpha val="100000"/>
                  </a:srgbClr>
                </a:gs>
              </a:gsLst>
              <a:lin ang="0"/>
            </a:gradFill>
            <a:ln w="19050" cap="sq">
              <a:gradFill>
                <a:gsLst>
                  <a:gs pos="0">
                    <a:srgbClr val="89FFDB">
                      <a:alpha val="100000"/>
                    </a:srgbClr>
                  </a:gs>
                  <a:gs pos="100000">
                    <a:srgbClr val="289271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2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DAGo3mlfO28</dc:identifier>
  <dcterms:modified xsi:type="dcterms:W3CDTF">2011-08-01T06:04:30Z</dcterms:modified>
  <cp:revision>1</cp:revision>
  <dc:title>Enterprise Challenge - Sprint 2</dc:title>
</cp:coreProperties>
</file>